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317" r:id="rId2"/>
    <p:sldId id="258" r:id="rId3"/>
    <p:sldId id="281" r:id="rId4"/>
    <p:sldId id="260" r:id="rId5"/>
    <p:sldId id="283" r:id="rId6"/>
    <p:sldId id="284" r:id="rId7"/>
    <p:sldId id="285" r:id="rId8"/>
    <p:sldId id="287" r:id="rId9"/>
    <p:sldId id="286" r:id="rId10"/>
    <p:sldId id="288" r:id="rId11"/>
    <p:sldId id="299" r:id="rId12"/>
    <p:sldId id="289" r:id="rId13"/>
    <p:sldId id="294" r:id="rId14"/>
    <p:sldId id="292" r:id="rId15"/>
    <p:sldId id="293" r:id="rId16"/>
    <p:sldId id="295" r:id="rId17"/>
    <p:sldId id="296" r:id="rId18"/>
    <p:sldId id="297" r:id="rId19"/>
    <p:sldId id="298" r:id="rId20"/>
    <p:sldId id="300" r:id="rId21"/>
    <p:sldId id="301" r:id="rId22"/>
    <p:sldId id="303" r:id="rId23"/>
    <p:sldId id="304" r:id="rId24"/>
    <p:sldId id="305" r:id="rId25"/>
    <p:sldId id="306" r:id="rId26"/>
    <p:sldId id="307" r:id="rId27"/>
    <p:sldId id="308" r:id="rId28"/>
    <p:sldId id="309" r:id="rId29"/>
    <p:sldId id="310" r:id="rId30"/>
    <p:sldId id="311" r:id="rId31"/>
    <p:sldId id="312" r:id="rId32"/>
    <p:sldId id="313" r:id="rId33"/>
    <p:sldId id="314" r:id="rId34"/>
    <p:sldId id="315" r:id="rId35"/>
    <p:sldId id="316" r:id="rId36"/>
    <p:sldId id="256" r:id="rId37"/>
    <p:sldId id="257" r:id="rId38"/>
    <p:sldId id="318" r:id="rId39"/>
    <p:sldId id="319" r:id="rId40"/>
    <p:sldId id="320" r:id="rId41"/>
    <p:sldId id="322" r:id="rId42"/>
    <p:sldId id="321" r:id="rId43"/>
    <p:sldId id="323" r:id="rId44"/>
    <p:sldId id="324" r:id="rId45"/>
    <p:sldId id="325" r:id="rId46"/>
    <p:sldId id="326" r:id="rId47"/>
    <p:sldId id="280" r:id="rId48"/>
  </p:sldIdLst>
  <p:sldSz cx="12192000" cy="6858000"/>
  <p:notesSz cx="6858000" cy="9144000"/>
  <p:embeddedFontLst>
    <p:embeddedFont>
      <p:font typeface="Calibri" panose="020F0502020204030204" pitchFamily="34" charset="0"/>
      <p:regular r:id="rId49"/>
      <p:bold r:id="rId50"/>
      <p:italic r:id="rId51"/>
      <p:boldItalic r:id="rId52"/>
    </p:embeddedFont>
    <p:embeddedFont>
      <p:font typeface="Calibri Light" panose="020F0302020204030204" pitchFamily="34" charset="0"/>
      <p:regular r:id="rId53"/>
      <p:italic r:id="rId54"/>
    </p:embeddedFont>
    <p:embeddedFont>
      <p:font typeface="SF Compact Display" panose="02000000000000000000" pitchFamily="50" charset="0"/>
      <p:regular r:id="rId55"/>
      <p:bold r:id="rId56"/>
    </p:embeddedFont>
    <p:embeddedFont>
      <p:font typeface="SF Compact Display Black" panose="02000000000000000000" pitchFamily="50" charset="0"/>
      <p:bold r:id="rId57"/>
    </p:embeddedFont>
    <p:embeddedFont>
      <p:font typeface="SF Compact Display Heavy" panose="02000000000000000000" pitchFamily="50" charset="0"/>
      <p:bold r:id="rId58"/>
    </p:embeddedFont>
    <p:embeddedFont>
      <p:font typeface="SF Compact Rounded" panose="02000000000000000000" pitchFamily="50" charset="0"/>
      <p:regular r:id="rId59"/>
      <p:bold r:id="rId60"/>
    </p:embeddedFont>
    <p:embeddedFont>
      <p:font typeface="SF Compact Rounded Black" panose="02000000000000000000" pitchFamily="50" charset="0"/>
      <p:bold r:id="rId61"/>
    </p:embeddedFont>
    <p:embeddedFont>
      <p:font typeface="SF Mono" panose="02000000000000000000" pitchFamily="50" charset="0"/>
      <p:regular r:id="rId62"/>
      <p:bold r:id="rId63"/>
      <p:italic r:id="rId64"/>
      <p:boldItalic r:id="rId65"/>
    </p:embeddedFont>
  </p:embeddedFontLst>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27BF3"/>
    <a:srgbClr val="D9D9D9"/>
    <a:srgbClr val="999A9A"/>
    <a:srgbClr val="48484A"/>
    <a:srgbClr val="8096F6"/>
    <a:srgbClr val="111214"/>
    <a:srgbClr val="5187D2"/>
    <a:srgbClr val="9631CA"/>
    <a:srgbClr val="A478F3"/>
    <a:srgbClr val="B534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512" autoAdjust="0"/>
    <p:restoredTop sz="94660"/>
  </p:normalViewPr>
  <p:slideViewPr>
    <p:cSldViewPr snapToGrid="0">
      <p:cViewPr varScale="1">
        <p:scale>
          <a:sx n="66" d="100"/>
          <a:sy n="66" d="100"/>
        </p:scale>
        <p:origin x="78"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font" Target="fonts/font15.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61"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D8E66-1D32-6785-7C26-B8865FDCBF8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DD7A51DB-DE74-414F-6678-34520447F7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D49089AC-DAE1-569E-1461-C33B36C41597}"/>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5" name="Footer Placeholder 4">
            <a:extLst>
              <a:ext uri="{FF2B5EF4-FFF2-40B4-BE49-F238E27FC236}">
                <a16:creationId xmlns:a16="http://schemas.microsoft.com/office/drawing/2014/main" id="{C551EBBD-06E6-1ADB-1ECA-4C4CA121B013}"/>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A06087A8-B2D4-33DA-81D1-866760515E9F}"/>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3490618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923FE-150C-CD45-66A5-CD51A3282763}"/>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562C92C9-DE67-B822-F4CF-0DE8ED044EB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7B44C257-079F-8E98-6F32-84D89CACC111}"/>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5" name="Footer Placeholder 4">
            <a:extLst>
              <a:ext uri="{FF2B5EF4-FFF2-40B4-BE49-F238E27FC236}">
                <a16:creationId xmlns:a16="http://schemas.microsoft.com/office/drawing/2014/main" id="{7C15A9FA-ECC3-4559-7F50-2CEA4570F561}"/>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5E24BD14-F040-6D26-3498-BB8B80A9080C}"/>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2742503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9EE25CD-1D55-3816-FA43-2B2E30A0ED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298F4401-8225-C57E-57D1-79457EEAD6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C135DAE8-3615-A7ED-6AE8-AC1687CAA541}"/>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5" name="Footer Placeholder 4">
            <a:extLst>
              <a:ext uri="{FF2B5EF4-FFF2-40B4-BE49-F238E27FC236}">
                <a16:creationId xmlns:a16="http://schemas.microsoft.com/office/drawing/2014/main" id="{D61DF9EB-D18A-35E0-E5C0-C70D552A3421}"/>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1496C7A0-0798-E7D4-FF9C-4386D4B46589}"/>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1254820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4BD7-77B4-4BDE-D06F-94FB614EBB32}"/>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1DEDF3C8-7F81-7E44-6039-11C32BD298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CB4CDF7D-E84A-555C-6494-8BC46B01BD86}"/>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5" name="Footer Placeholder 4">
            <a:extLst>
              <a:ext uri="{FF2B5EF4-FFF2-40B4-BE49-F238E27FC236}">
                <a16:creationId xmlns:a16="http://schemas.microsoft.com/office/drawing/2014/main" id="{B51BD09F-D4D2-09FD-267A-0E8D2E4429A6}"/>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A8CF588E-9DEE-8328-1B7F-B99182856325}"/>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4861783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725D2-B73C-0503-EA42-C2201B26E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9CB73E0C-D84F-A455-3472-96CDB7D378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A31263-CB20-D26F-BAD4-969BE4D3121B}"/>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5" name="Footer Placeholder 4">
            <a:extLst>
              <a:ext uri="{FF2B5EF4-FFF2-40B4-BE49-F238E27FC236}">
                <a16:creationId xmlns:a16="http://schemas.microsoft.com/office/drawing/2014/main" id="{77184F0A-9207-FFD6-460E-825F2E0AD456}"/>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4166C35A-D75A-E01F-330E-DFE2089C1C1D}"/>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3879991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BB4EB-9F37-1D5B-79CE-46E7984F5BED}"/>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868C0ACD-21EB-69EB-D04D-AE91389FF6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82A15F08-9BA7-B3CA-FE8B-11B7899C12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7A23D253-0036-C860-FFC8-5371790D1AEF}"/>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6" name="Footer Placeholder 5">
            <a:extLst>
              <a:ext uri="{FF2B5EF4-FFF2-40B4-BE49-F238E27FC236}">
                <a16:creationId xmlns:a16="http://schemas.microsoft.com/office/drawing/2014/main" id="{04F41AB3-E227-861F-6488-7F5B666C0FCA}"/>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42811BC2-75C1-A042-7FB4-6BFC1FDC85C7}"/>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2968244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043C8-752D-AB39-8A3D-415962B75BDB}"/>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C68E9D5C-F688-DAD2-B749-C4DFD4578F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C7C0A7-EEC1-647C-0E81-ACB3E5E1F9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92AAEF64-18A7-47E8-0F44-5B915B238A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E60DA2-2BA8-DE0D-92AF-DCBB5554CBC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6762EDCD-8D8A-6500-516A-43F1C0168757}"/>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8" name="Footer Placeholder 7">
            <a:extLst>
              <a:ext uri="{FF2B5EF4-FFF2-40B4-BE49-F238E27FC236}">
                <a16:creationId xmlns:a16="http://schemas.microsoft.com/office/drawing/2014/main" id="{99AB1847-2200-9EBD-0A09-3EDD3C86F618}"/>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09054742-7A4D-77FD-05AE-842ED1DCD1AA}"/>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253131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5D406-60EB-4585-62EE-CDBF6004B579}"/>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402A0392-9B09-D14D-EB3D-9ACCD6C1D612}"/>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4" name="Footer Placeholder 3">
            <a:extLst>
              <a:ext uri="{FF2B5EF4-FFF2-40B4-BE49-F238E27FC236}">
                <a16:creationId xmlns:a16="http://schemas.microsoft.com/office/drawing/2014/main" id="{12605FEA-563D-94B5-5BC2-AFF1F8F61F92}"/>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205E8FEB-78E0-920F-3976-B901B2A4A41D}"/>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1247207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34B72C-A79A-8F64-9349-27F42A60E1E7}"/>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3" name="Footer Placeholder 2">
            <a:extLst>
              <a:ext uri="{FF2B5EF4-FFF2-40B4-BE49-F238E27FC236}">
                <a16:creationId xmlns:a16="http://schemas.microsoft.com/office/drawing/2014/main" id="{E3E45682-E964-4463-4ACD-BBA696C721F4}"/>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B4F8F797-64CD-5382-91EA-6278119EC130}"/>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4061014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1FEFA-6E84-C895-7132-D3E2D61676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34AFA907-08A4-242B-17CB-7724F74743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C80CA0AD-D09F-523F-B9E0-5A8CCA9F08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8FF491-3FEC-0ECB-AB6E-C94AC24F34F0}"/>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6" name="Footer Placeholder 5">
            <a:extLst>
              <a:ext uri="{FF2B5EF4-FFF2-40B4-BE49-F238E27FC236}">
                <a16:creationId xmlns:a16="http://schemas.microsoft.com/office/drawing/2014/main" id="{D54C7786-D148-1AA2-2ACE-00F8B1893B9D}"/>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883A55EA-63DF-168A-1CA8-FEE6F2C1F407}"/>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786040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14682-641E-8A54-5CC0-92BB31B509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13C4A20A-6E80-0437-1156-87A22EEF99C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A9BBBA3D-51D2-6A40-56A6-A61BFB91F7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578A81-BEF4-5BB4-ECB4-103AF8A7AC3F}"/>
              </a:ext>
            </a:extLst>
          </p:cNvPr>
          <p:cNvSpPr>
            <a:spLocks noGrp="1"/>
          </p:cNvSpPr>
          <p:nvPr>
            <p:ph type="dt" sz="half" idx="10"/>
          </p:nvPr>
        </p:nvSpPr>
        <p:spPr/>
        <p:txBody>
          <a:bodyPr/>
          <a:lstStyle/>
          <a:p>
            <a:fld id="{F75617BC-EC01-485A-B228-09E598C9DC13}" type="datetimeFigureOut">
              <a:rPr lang="vi-VN" smtClean="0"/>
              <a:t>07/05/2023</a:t>
            </a:fld>
            <a:endParaRPr lang="vi-VN"/>
          </a:p>
        </p:txBody>
      </p:sp>
      <p:sp>
        <p:nvSpPr>
          <p:cNvPr id="6" name="Footer Placeholder 5">
            <a:extLst>
              <a:ext uri="{FF2B5EF4-FFF2-40B4-BE49-F238E27FC236}">
                <a16:creationId xmlns:a16="http://schemas.microsoft.com/office/drawing/2014/main" id="{7E484AFA-EF0C-F60E-4DA4-3FB8A86AD5AA}"/>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B9259605-FBB0-FF9B-AE99-26A71E5C0937}"/>
              </a:ext>
            </a:extLst>
          </p:cNvPr>
          <p:cNvSpPr>
            <a:spLocks noGrp="1"/>
          </p:cNvSpPr>
          <p:nvPr>
            <p:ph type="sldNum" sz="quarter" idx="12"/>
          </p:nvPr>
        </p:nvSpPr>
        <p:spPr/>
        <p:txBody>
          <a:bodyPr/>
          <a:lstStyle/>
          <a:p>
            <a:fld id="{04C711B2-74FF-4744-97DE-6D853D435075}" type="slidenum">
              <a:rPr lang="vi-VN" smtClean="0"/>
              <a:t>‹#›</a:t>
            </a:fld>
            <a:endParaRPr lang="vi-VN"/>
          </a:p>
        </p:txBody>
      </p:sp>
    </p:spTree>
    <p:extLst>
      <p:ext uri="{BB962C8B-B14F-4D97-AF65-F5344CB8AC3E}">
        <p14:creationId xmlns:p14="http://schemas.microsoft.com/office/powerpoint/2010/main" val="3528760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E2615C-2574-AC93-C01A-0E14D7344F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0DE046F1-1593-A90A-C128-CF8E8F6023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9C56F8C9-88EE-ED6A-E521-4B55F3F4FB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5617BC-EC01-485A-B228-09E598C9DC13}" type="datetimeFigureOut">
              <a:rPr lang="vi-VN" smtClean="0"/>
              <a:t>07/05/2023</a:t>
            </a:fld>
            <a:endParaRPr lang="vi-VN"/>
          </a:p>
        </p:txBody>
      </p:sp>
      <p:sp>
        <p:nvSpPr>
          <p:cNvPr id="5" name="Footer Placeholder 4">
            <a:extLst>
              <a:ext uri="{FF2B5EF4-FFF2-40B4-BE49-F238E27FC236}">
                <a16:creationId xmlns:a16="http://schemas.microsoft.com/office/drawing/2014/main" id="{16536BA3-75E6-96FE-4D0A-4FA125383A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a:extLst>
              <a:ext uri="{FF2B5EF4-FFF2-40B4-BE49-F238E27FC236}">
                <a16:creationId xmlns:a16="http://schemas.microsoft.com/office/drawing/2014/main" id="{64BFADA6-C966-1EF1-0EE3-4593963C36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C711B2-74FF-4744-97DE-6D853D435075}" type="slidenum">
              <a:rPr lang="vi-VN" smtClean="0"/>
              <a:t>‹#›</a:t>
            </a:fld>
            <a:endParaRPr lang="vi-VN"/>
          </a:p>
        </p:txBody>
      </p:sp>
    </p:spTree>
    <p:extLst>
      <p:ext uri="{BB962C8B-B14F-4D97-AF65-F5344CB8AC3E}">
        <p14:creationId xmlns:p14="http://schemas.microsoft.com/office/powerpoint/2010/main" val="1101935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github.com/joi-lightyears" TargetMode="Externa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F00000-2B47-3DD6-5618-E104977876B9}"/>
              </a:ext>
            </a:extLst>
          </p:cNvPr>
          <p:cNvSpPr txBox="1"/>
          <p:nvPr/>
        </p:nvSpPr>
        <p:spPr>
          <a:xfrm>
            <a:off x="3871009" y="2729859"/>
            <a:ext cx="4449982" cy="110799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6600" dirty="0">
                <a:gradFill flip="none" rotWithShape="1">
                  <a:gsLst>
                    <a:gs pos="0">
                      <a:srgbClr val="649BF6"/>
                    </a:gs>
                    <a:gs pos="100000">
                      <a:srgbClr val="B534EE"/>
                    </a:gs>
                  </a:gsLst>
                  <a:lin ang="0" scaled="1"/>
                  <a:tileRect/>
                </a:gradFill>
                <a:latin typeface="SF Compact Rounded Black" panose="02000000000000000000" pitchFamily="50" charset="0"/>
              </a:rPr>
              <a:t>Hill Cipher</a:t>
            </a:r>
            <a:endParaRPr lang="vi-VN" sz="6600" dirty="0">
              <a:gradFill flip="none" rotWithShape="1">
                <a:gsLst>
                  <a:gs pos="0">
                    <a:srgbClr val="649BF6"/>
                  </a:gs>
                  <a:gs pos="100000">
                    <a:srgbClr val="B534EE"/>
                  </a:gs>
                </a:gsLst>
                <a:lin ang="0" scaled="1"/>
                <a:tileRect/>
              </a:gradFill>
            </a:endParaRPr>
          </a:p>
        </p:txBody>
      </p:sp>
      <p:sp>
        <p:nvSpPr>
          <p:cNvPr id="3" name="TextBox 2">
            <a:extLst>
              <a:ext uri="{FF2B5EF4-FFF2-40B4-BE49-F238E27FC236}">
                <a16:creationId xmlns:a16="http://schemas.microsoft.com/office/drawing/2014/main" id="{B68994AD-9159-3D7A-7453-04573F2AD5DF}"/>
              </a:ext>
            </a:extLst>
          </p:cNvPr>
          <p:cNvSpPr txBox="1"/>
          <p:nvPr/>
        </p:nvSpPr>
        <p:spPr>
          <a:xfrm>
            <a:off x="6871161" y="3837855"/>
            <a:ext cx="2345411" cy="400110"/>
          </a:xfrm>
          <a:prstGeom prst="rect">
            <a:avLst/>
          </a:prstGeom>
          <a:noFill/>
        </p:spPr>
        <p:txBody>
          <a:bodyPr wrap="square" rtlCol="0">
            <a:spAutoFit/>
          </a:bodyPr>
          <a:lstStyle/>
          <a:p>
            <a:r>
              <a:rPr lang="en-US" sz="2000" dirty="0">
                <a:solidFill>
                  <a:schemeClr val="bg1">
                    <a:lumMod val="65000"/>
                  </a:schemeClr>
                </a:solidFill>
                <a:latin typeface="SF Compact Rounded" panose="02000000000000000000" pitchFamily="50" charset="0"/>
              </a:rPr>
              <a:t>Present by Group 6</a:t>
            </a:r>
            <a:endParaRPr lang="vi-VN" sz="2000" dirty="0">
              <a:solidFill>
                <a:schemeClr val="bg1">
                  <a:lumMod val="65000"/>
                </a:schemeClr>
              </a:solidFill>
              <a:latin typeface="SF Compact Display Black" panose="02000000000000000000" pitchFamily="50" charset="0"/>
            </a:endParaRPr>
          </a:p>
        </p:txBody>
      </p:sp>
    </p:spTree>
    <p:extLst>
      <p:ext uri="{BB962C8B-B14F-4D97-AF65-F5344CB8AC3E}">
        <p14:creationId xmlns:p14="http://schemas.microsoft.com/office/powerpoint/2010/main" val="1190320894"/>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271629" y="1593026"/>
            <a:ext cx="4503572" cy="4430403"/>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614043" y="1711402"/>
            <a:ext cx="3769272" cy="4154984"/>
          </a:xfrm>
          <a:prstGeom prst="rect">
            <a:avLst/>
          </a:prstGeom>
          <a:noFill/>
        </p:spPr>
        <p:txBody>
          <a:bodyPr wrap="square" rtlCol="0">
            <a:spAutoFit/>
          </a:bodyPr>
          <a:lstStyle/>
          <a:p>
            <a:r>
              <a:rPr lang="en-US" sz="2400" b="1" dirty="0">
                <a:solidFill>
                  <a:schemeClr val="bg1">
                    <a:lumMod val="85000"/>
                  </a:schemeClr>
                </a:solidFill>
                <a:latin typeface="SF Compact Display" panose="02000000000000000000" pitchFamily="50" charset="0"/>
              </a:rPr>
              <a:t>MESSAGE</a:t>
            </a:r>
            <a:r>
              <a:rPr lang="en-US" sz="2400" dirty="0">
                <a:solidFill>
                  <a:schemeClr val="bg1">
                    <a:lumMod val="85000"/>
                  </a:schemeClr>
                </a:solidFill>
                <a:latin typeface="SF Compact Display" panose="02000000000000000000" pitchFamily="50" charset="0"/>
              </a:rPr>
              <a:t> string is converted to a matrix of alphanumeric values. Each character in the string is converted to a numeric value that corresponds to the space between the character and the distance in the ASCII encoding. These numeric values are stored in a plaintext matrix.</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17945B-D184-45CE-CF8E-70E6D0BF8087}"/>
              </a:ext>
            </a:extLst>
          </p:cNvPr>
          <p:cNvSpPr txBox="1"/>
          <p:nvPr/>
        </p:nvSpPr>
        <p:spPr>
          <a:xfrm>
            <a:off x="5711913" y="420479"/>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8" name="Rectangle: Rounded Corners 7">
            <a:extLst>
              <a:ext uri="{FF2B5EF4-FFF2-40B4-BE49-F238E27FC236}">
                <a16:creationId xmlns:a16="http://schemas.microsoft.com/office/drawing/2014/main" id="{CB6135DD-EC1A-242A-7A4C-4EC27175B063}"/>
              </a:ext>
            </a:extLst>
          </p:cNvPr>
          <p:cNvSpPr/>
          <p:nvPr/>
        </p:nvSpPr>
        <p:spPr>
          <a:xfrm>
            <a:off x="5711913" y="1733130"/>
            <a:ext cx="3202028"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TextBox 8">
            <a:extLst>
              <a:ext uri="{FF2B5EF4-FFF2-40B4-BE49-F238E27FC236}">
                <a16:creationId xmlns:a16="http://schemas.microsoft.com/office/drawing/2014/main" id="{982C3BF9-82CD-4495-F342-F68DDC827F9D}"/>
              </a:ext>
            </a:extLst>
          </p:cNvPr>
          <p:cNvSpPr txBox="1"/>
          <p:nvPr/>
        </p:nvSpPr>
        <p:spPr>
          <a:xfrm>
            <a:off x="5908957" y="1828906"/>
            <a:ext cx="1997170"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MESSAGE:</a:t>
            </a:r>
          </a:p>
        </p:txBody>
      </p:sp>
      <p:sp>
        <p:nvSpPr>
          <p:cNvPr id="10" name="TextBox 9">
            <a:extLst>
              <a:ext uri="{FF2B5EF4-FFF2-40B4-BE49-F238E27FC236}">
                <a16:creationId xmlns:a16="http://schemas.microsoft.com/office/drawing/2014/main" id="{C17DC1A5-5693-B5EE-F05B-2D172673DF30}"/>
              </a:ext>
            </a:extLst>
          </p:cNvPr>
          <p:cNvSpPr txBox="1"/>
          <p:nvPr/>
        </p:nvSpPr>
        <p:spPr>
          <a:xfrm>
            <a:off x="7999673" y="1875073"/>
            <a:ext cx="660069"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a:t>
            </a:r>
          </a:p>
        </p:txBody>
      </p:sp>
      <p:grpSp>
        <p:nvGrpSpPr>
          <p:cNvPr id="11" name="Group 10">
            <a:extLst>
              <a:ext uri="{FF2B5EF4-FFF2-40B4-BE49-F238E27FC236}">
                <a16:creationId xmlns:a16="http://schemas.microsoft.com/office/drawing/2014/main" id="{575D136B-7263-A5DB-BF4E-510FEDE1B2D7}"/>
              </a:ext>
            </a:extLst>
          </p:cNvPr>
          <p:cNvGrpSpPr/>
          <p:nvPr/>
        </p:nvGrpSpPr>
        <p:grpSpPr>
          <a:xfrm>
            <a:off x="10111204" y="1733130"/>
            <a:ext cx="730200" cy="1811206"/>
            <a:chOff x="4284877" y="3820770"/>
            <a:chExt cx="730200" cy="1811206"/>
          </a:xfrm>
        </p:grpSpPr>
        <p:sp>
          <p:nvSpPr>
            <p:cNvPr id="13" name="TextBox 12">
              <a:extLst>
                <a:ext uri="{FF2B5EF4-FFF2-40B4-BE49-F238E27FC236}">
                  <a16:creationId xmlns:a16="http://schemas.microsoft.com/office/drawing/2014/main" id="{D15EABA1-02FC-9E4F-ADC9-A68BB795BD90}"/>
                </a:ext>
              </a:extLst>
            </p:cNvPr>
            <p:cNvSpPr txBox="1"/>
            <p:nvPr/>
          </p:nvSpPr>
          <p:spPr>
            <a:xfrm>
              <a:off x="4459078" y="3982041"/>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14" name="TextBox 13">
              <a:extLst>
                <a:ext uri="{FF2B5EF4-FFF2-40B4-BE49-F238E27FC236}">
                  <a16:creationId xmlns:a16="http://schemas.microsoft.com/office/drawing/2014/main" id="{44FF7221-A8C4-8F37-DE24-098A05BFEE17}"/>
                </a:ext>
              </a:extLst>
            </p:cNvPr>
            <p:cNvSpPr txBox="1"/>
            <p:nvPr/>
          </p:nvSpPr>
          <p:spPr>
            <a:xfrm>
              <a:off x="4459077" y="4541707"/>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15" name="TextBox 14">
              <a:extLst>
                <a:ext uri="{FF2B5EF4-FFF2-40B4-BE49-F238E27FC236}">
                  <a16:creationId xmlns:a16="http://schemas.microsoft.com/office/drawing/2014/main" id="{4F1B566F-C18E-9A8D-F65A-8A9C5EE847CF}"/>
                </a:ext>
              </a:extLst>
            </p:cNvPr>
            <p:cNvSpPr txBox="1"/>
            <p:nvPr/>
          </p:nvSpPr>
          <p:spPr>
            <a:xfrm>
              <a:off x="4459077" y="5101373"/>
              <a:ext cx="462449"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16" name="Double Bracket 15">
              <a:extLst>
                <a:ext uri="{FF2B5EF4-FFF2-40B4-BE49-F238E27FC236}">
                  <a16:creationId xmlns:a16="http://schemas.microsoft.com/office/drawing/2014/main" id="{E92500A2-BA0E-34E3-8C54-4151B03DCF05}"/>
                </a:ext>
              </a:extLst>
            </p:cNvPr>
            <p:cNvSpPr/>
            <p:nvPr/>
          </p:nvSpPr>
          <p:spPr>
            <a:xfrm>
              <a:off x="4284877" y="3820770"/>
              <a:ext cx="730200" cy="1811206"/>
            </a:xfrm>
            <a:prstGeom prst="bracketPair">
              <a:avLst>
                <a:gd name="adj" fmla="val 15546"/>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17" name="Rectangle: Rounded Corners 16">
            <a:extLst>
              <a:ext uri="{FF2B5EF4-FFF2-40B4-BE49-F238E27FC236}">
                <a16:creationId xmlns:a16="http://schemas.microsoft.com/office/drawing/2014/main" id="{41D6D54B-4872-737E-21A3-E28C19BF82C4}"/>
              </a:ext>
            </a:extLst>
          </p:cNvPr>
          <p:cNvSpPr/>
          <p:nvPr/>
        </p:nvSpPr>
        <p:spPr>
          <a:xfrm>
            <a:off x="5711913" y="4040902"/>
            <a:ext cx="3202028"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F401A1DC-2DF3-0FD2-2529-5679E430B940}"/>
              </a:ext>
            </a:extLst>
          </p:cNvPr>
          <p:cNvSpPr txBox="1"/>
          <p:nvPr/>
        </p:nvSpPr>
        <p:spPr>
          <a:xfrm>
            <a:off x="5908957" y="4136678"/>
            <a:ext cx="1997170"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MESSAGE:</a:t>
            </a:r>
          </a:p>
        </p:txBody>
      </p:sp>
      <p:sp>
        <p:nvSpPr>
          <p:cNvPr id="25" name="TextBox 24">
            <a:extLst>
              <a:ext uri="{FF2B5EF4-FFF2-40B4-BE49-F238E27FC236}">
                <a16:creationId xmlns:a16="http://schemas.microsoft.com/office/drawing/2014/main" id="{955DA50C-CAC9-00A1-B52E-38C74F8A55E5}"/>
              </a:ext>
            </a:extLst>
          </p:cNvPr>
          <p:cNvSpPr txBox="1"/>
          <p:nvPr/>
        </p:nvSpPr>
        <p:spPr>
          <a:xfrm>
            <a:off x="7576459" y="4182845"/>
            <a:ext cx="10753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ACTTCA</a:t>
            </a:r>
          </a:p>
        </p:txBody>
      </p:sp>
      <p:grpSp>
        <p:nvGrpSpPr>
          <p:cNvPr id="48" name="Group 47">
            <a:extLst>
              <a:ext uri="{FF2B5EF4-FFF2-40B4-BE49-F238E27FC236}">
                <a16:creationId xmlns:a16="http://schemas.microsoft.com/office/drawing/2014/main" id="{92EB24AC-EEFA-3E8A-EC1F-D0663AA5006F}"/>
              </a:ext>
            </a:extLst>
          </p:cNvPr>
          <p:cNvGrpSpPr/>
          <p:nvPr/>
        </p:nvGrpSpPr>
        <p:grpSpPr>
          <a:xfrm>
            <a:off x="9606440" y="4040902"/>
            <a:ext cx="1293550" cy="1811206"/>
            <a:chOff x="9287894" y="3692566"/>
            <a:chExt cx="1293550" cy="1811206"/>
          </a:xfrm>
        </p:grpSpPr>
        <p:sp>
          <p:nvSpPr>
            <p:cNvPr id="37" name="TextBox 36">
              <a:extLst>
                <a:ext uri="{FF2B5EF4-FFF2-40B4-BE49-F238E27FC236}">
                  <a16:creationId xmlns:a16="http://schemas.microsoft.com/office/drawing/2014/main" id="{6A2BDA39-D2B3-7779-3D29-CF3B57510063}"/>
                </a:ext>
              </a:extLst>
            </p:cNvPr>
            <p:cNvSpPr txBox="1"/>
            <p:nvPr/>
          </p:nvSpPr>
          <p:spPr>
            <a:xfrm>
              <a:off x="9462095"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39" name="TextBox 38">
              <a:extLst>
                <a:ext uri="{FF2B5EF4-FFF2-40B4-BE49-F238E27FC236}">
                  <a16:creationId xmlns:a16="http://schemas.microsoft.com/office/drawing/2014/main" id="{225B6E20-9B6A-92F8-0375-B307BA887DF9}"/>
                </a:ext>
              </a:extLst>
            </p:cNvPr>
            <p:cNvSpPr txBox="1"/>
            <p:nvPr/>
          </p:nvSpPr>
          <p:spPr>
            <a:xfrm>
              <a:off x="9462094" y="4413503"/>
              <a:ext cx="50476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35</a:t>
              </a:r>
            </a:p>
          </p:txBody>
        </p:sp>
        <p:sp>
          <p:nvSpPr>
            <p:cNvPr id="41" name="TextBox 40">
              <a:extLst>
                <a:ext uri="{FF2B5EF4-FFF2-40B4-BE49-F238E27FC236}">
                  <a16:creationId xmlns:a16="http://schemas.microsoft.com/office/drawing/2014/main" id="{CFB3462B-7C17-B524-77FF-A7ED8C13473C}"/>
                </a:ext>
              </a:extLst>
            </p:cNvPr>
            <p:cNvSpPr txBox="1"/>
            <p:nvPr/>
          </p:nvSpPr>
          <p:spPr>
            <a:xfrm>
              <a:off x="9462094" y="4973169"/>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44" name="Double Bracket 43">
              <a:extLst>
                <a:ext uri="{FF2B5EF4-FFF2-40B4-BE49-F238E27FC236}">
                  <a16:creationId xmlns:a16="http://schemas.microsoft.com/office/drawing/2014/main" id="{123A9D4F-0A1A-5B5D-2CAE-4775D738C096}"/>
                </a:ext>
              </a:extLst>
            </p:cNvPr>
            <p:cNvSpPr/>
            <p:nvPr/>
          </p:nvSpPr>
          <p:spPr>
            <a:xfrm>
              <a:off x="9287894" y="3692566"/>
              <a:ext cx="1293550" cy="1811206"/>
            </a:xfrm>
            <a:prstGeom prst="bracketPair">
              <a:avLst>
                <a:gd name="adj" fmla="val 1105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45" name="TextBox 44">
              <a:extLst>
                <a:ext uri="{FF2B5EF4-FFF2-40B4-BE49-F238E27FC236}">
                  <a16:creationId xmlns:a16="http://schemas.microsoft.com/office/drawing/2014/main" id="{9A53147B-D81F-E66A-92A9-890533AA98B5}"/>
                </a:ext>
              </a:extLst>
            </p:cNvPr>
            <p:cNvSpPr txBox="1"/>
            <p:nvPr/>
          </p:nvSpPr>
          <p:spPr>
            <a:xfrm>
              <a:off x="10053248"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52</a:t>
              </a:r>
            </a:p>
          </p:txBody>
        </p:sp>
        <p:sp>
          <p:nvSpPr>
            <p:cNvPr id="46" name="TextBox 45">
              <a:extLst>
                <a:ext uri="{FF2B5EF4-FFF2-40B4-BE49-F238E27FC236}">
                  <a16:creationId xmlns:a16="http://schemas.microsoft.com/office/drawing/2014/main" id="{747C3977-0C82-0E68-1D8F-449EDF069ECD}"/>
                </a:ext>
              </a:extLst>
            </p:cNvPr>
            <p:cNvSpPr txBox="1"/>
            <p:nvPr/>
          </p:nvSpPr>
          <p:spPr>
            <a:xfrm>
              <a:off x="10053247" y="4413503"/>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47" name="TextBox 46">
              <a:extLst>
                <a:ext uri="{FF2B5EF4-FFF2-40B4-BE49-F238E27FC236}">
                  <a16:creationId xmlns:a16="http://schemas.microsoft.com/office/drawing/2014/main" id="{DEF2389D-55D7-FBAB-ADCA-941A2C889CD2}"/>
                </a:ext>
              </a:extLst>
            </p:cNvPr>
            <p:cNvSpPr txBox="1"/>
            <p:nvPr/>
          </p:nvSpPr>
          <p:spPr>
            <a:xfrm>
              <a:off x="10053248" y="4973169"/>
              <a:ext cx="46961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grpSp>
      <p:pic>
        <p:nvPicPr>
          <p:cNvPr id="4" name="Picture 3">
            <a:extLst>
              <a:ext uri="{FF2B5EF4-FFF2-40B4-BE49-F238E27FC236}">
                <a16:creationId xmlns:a16="http://schemas.microsoft.com/office/drawing/2014/main" id="{F7280611-6D06-0419-92FA-35FB120AB2D1}"/>
              </a:ext>
            </a:extLst>
          </p:cNvPr>
          <p:cNvPicPr>
            <a:picLocks noChangeAspect="1"/>
          </p:cNvPicPr>
          <p:nvPr/>
        </p:nvPicPr>
        <p:blipFill>
          <a:blip r:embed="rId2"/>
          <a:stretch>
            <a:fillRect/>
          </a:stretch>
        </p:blipFill>
        <p:spPr>
          <a:xfrm>
            <a:off x="2046102" y="613357"/>
            <a:ext cx="8099797" cy="5631287"/>
          </a:xfrm>
          <a:prstGeom prst="roundRect">
            <a:avLst>
              <a:gd name="adj" fmla="val 2459"/>
            </a:avLst>
          </a:prstGeom>
        </p:spPr>
      </p:pic>
    </p:spTree>
    <p:extLst>
      <p:ext uri="{BB962C8B-B14F-4D97-AF65-F5344CB8AC3E}">
        <p14:creationId xmlns:p14="http://schemas.microsoft.com/office/powerpoint/2010/main" val="110250516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271629" y="1593026"/>
            <a:ext cx="4503572" cy="4430403"/>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614043" y="1711402"/>
            <a:ext cx="3769272" cy="4154984"/>
          </a:xfrm>
          <a:prstGeom prst="rect">
            <a:avLst/>
          </a:prstGeom>
          <a:noFill/>
        </p:spPr>
        <p:txBody>
          <a:bodyPr wrap="square" rtlCol="0">
            <a:spAutoFit/>
          </a:bodyPr>
          <a:lstStyle/>
          <a:p>
            <a:r>
              <a:rPr lang="en-US" sz="2400" b="1" dirty="0">
                <a:solidFill>
                  <a:schemeClr val="bg1">
                    <a:lumMod val="85000"/>
                  </a:schemeClr>
                </a:solidFill>
                <a:latin typeface="SF Compact Display" panose="02000000000000000000" pitchFamily="50" charset="0"/>
              </a:rPr>
              <a:t>MESSAGE</a:t>
            </a:r>
            <a:r>
              <a:rPr lang="en-US" sz="2400" dirty="0">
                <a:solidFill>
                  <a:schemeClr val="bg1">
                    <a:lumMod val="85000"/>
                  </a:schemeClr>
                </a:solidFill>
                <a:latin typeface="SF Compact Display" panose="02000000000000000000" pitchFamily="50" charset="0"/>
              </a:rPr>
              <a:t> string is converted to a matrix of alphanumeric values. Each character in the string is converted to a numeric value that corresponds to the space between the character and the distance in the ASCII encoding. These numeric values are stored in a plaintext matrix.</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17945B-D184-45CE-CF8E-70E6D0BF8087}"/>
              </a:ext>
            </a:extLst>
          </p:cNvPr>
          <p:cNvSpPr txBox="1"/>
          <p:nvPr/>
        </p:nvSpPr>
        <p:spPr>
          <a:xfrm>
            <a:off x="5711913" y="420479"/>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8" name="Rectangle: Rounded Corners 7">
            <a:extLst>
              <a:ext uri="{FF2B5EF4-FFF2-40B4-BE49-F238E27FC236}">
                <a16:creationId xmlns:a16="http://schemas.microsoft.com/office/drawing/2014/main" id="{CB6135DD-EC1A-242A-7A4C-4EC27175B063}"/>
              </a:ext>
            </a:extLst>
          </p:cNvPr>
          <p:cNvSpPr/>
          <p:nvPr/>
        </p:nvSpPr>
        <p:spPr>
          <a:xfrm>
            <a:off x="5711913" y="1733130"/>
            <a:ext cx="3202028"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TextBox 8">
            <a:extLst>
              <a:ext uri="{FF2B5EF4-FFF2-40B4-BE49-F238E27FC236}">
                <a16:creationId xmlns:a16="http://schemas.microsoft.com/office/drawing/2014/main" id="{982C3BF9-82CD-4495-F342-F68DDC827F9D}"/>
              </a:ext>
            </a:extLst>
          </p:cNvPr>
          <p:cNvSpPr txBox="1"/>
          <p:nvPr/>
        </p:nvSpPr>
        <p:spPr>
          <a:xfrm>
            <a:off x="5908957" y="1828906"/>
            <a:ext cx="1997170"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MESSAGE:</a:t>
            </a:r>
          </a:p>
        </p:txBody>
      </p:sp>
      <p:sp>
        <p:nvSpPr>
          <p:cNvPr id="10" name="TextBox 9">
            <a:extLst>
              <a:ext uri="{FF2B5EF4-FFF2-40B4-BE49-F238E27FC236}">
                <a16:creationId xmlns:a16="http://schemas.microsoft.com/office/drawing/2014/main" id="{C17DC1A5-5693-B5EE-F05B-2D172673DF30}"/>
              </a:ext>
            </a:extLst>
          </p:cNvPr>
          <p:cNvSpPr txBox="1"/>
          <p:nvPr/>
        </p:nvSpPr>
        <p:spPr>
          <a:xfrm>
            <a:off x="7999673" y="1875073"/>
            <a:ext cx="660069"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a:t>
            </a:r>
          </a:p>
        </p:txBody>
      </p:sp>
      <p:grpSp>
        <p:nvGrpSpPr>
          <p:cNvPr id="11" name="Group 10">
            <a:extLst>
              <a:ext uri="{FF2B5EF4-FFF2-40B4-BE49-F238E27FC236}">
                <a16:creationId xmlns:a16="http://schemas.microsoft.com/office/drawing/2014/main" id="{575D136B-7263-A5DB-BF4E-510FEDE1B2D7}"/>
              </a:ext>
            </a:extLst>
          </p:cNvPr>
          <p:cNvGrpSpPr/>
          <p:nvPr/>
        </p:nvGrpSpPr>
        <p:grpSpPr>
          <a:xfrm>
            <a:off x="10111204" y="1733130"/>
            <a:ext cx="730200" cy="1811206"/>
            <a:chOff x="4284877" y="3820770"/>
            <a:chExt cx="730200" cy="1811206"/>
          </a:xfrm>
        </p:grpSpPr>
        <p:sp>
          <p:nvSpPr>
            <p:cNvPr id="13" name="TextBox 12">
              <a:extLst>
                <a:ext uri="{FF2B5EF4-FFF2-40B4-BE49-F238E27FC236}">
                  <a16:creationId xmlns:a16="http://schemas.microsoft.com/office/drawing/2014/main" id="{D15EABA1-02FC-9E4F-ADC9-A68BB795BD90}"/>
                </a:ext>
              </a:extLst>
            </p:cNvPr>
            <p:cNvSpPr txBox="1"/>
            <p:nvPr/>
          </p:nvSpPr>
          <p:spPr>
            <a:xfrm>
              <a:off x="4459078" y="3982041"/>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14" name="TextBox 13">
              <a:extLst>
                <a:ext uri="{FF2B5EF4-FFF2-40B4-BE49-F238E27FC236}">
                  <a16:creationId xmlns:a16="http://schemas.microsoft.com/office/drawing/2014/main" id="{44FF7221-A8C4-8F37-DE24-098A05BFEE17}"/>
                </a:ext>
              </a:extLst>
            </p:cNvPr>
            <p:cNvSpPr txBox="1"/>
            <p:nvPr/>
          </p:nvSpPr>
          <p:spPr>
            <a:xfrm>
              <a:off x="4459077" y="4541707"/>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15" name="TextBox 14">
              <a:extLst>
                <a:ext uri="{FF2B5EF4-FFF2-40B4-BE49-F238E27FC236}">
                  <a16:creationId xmlns:a16="http://schemas.microsoft.com/office/drawing/2014/main" id="{4F1B566F-C18E-9A8D-F65A-8A9C5EE847CF}"/>
                </a:ext>
              </a:extLst>
            </p:cNvPr>
            <p:cNvSpPr txBox="1"/>
            <p:nvPr/>
          </p:nvSpPr>
          <p:spPr>
            <a:xfrm>
              <a:off x="4459077" y="5101373"/>
              <a:ext cx="462449"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16" name="Double Bracket 15">
              <a:extLst>
                <a:ext uri="{FF2B5EF4-FFF2-40B4-BE49-F238E27FC236}">
                  <a16:creationId xmlns:a16="http://schemas.microsoft.com/office/drawing/2014/main" id="{E92500A2-BA0E-34E3-8C54-4151B03DCF05}"/>
                </a:ext>
              </a:extLst>
            </p:cNvPr>
            <p:cNvSpPr/>
            <p:nvPr/>
          </p:nvSpPr>
          <p:spPr>
            <a:xfrm>
              <a:off x="4284877" y="3820770"/>
              <a:ext cx="730200" cy="1811206"/>
            </a:xfrm>
            <a:prstGeom prst="bracketPair">
              <a:avLst>
                <a:gd name="adj" fmla="val 15546"/>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17" name="Rectangle: Rounded Corners 16">
            <a:extLst>
              <a:ext uri="{FF2B5EF4-FFF2-40B4-BE49-F238E27FC236}">
                <a16:creationId xmlns:a16="http://schemas.microsoft.com/office/drawing/2014/main" id="{41D6D54B-4872-737E-21A3-E28C19BF82C4}"/>
              </a:ext>
            </a:extLst>
          </p:cNvPr>
          <p:cNvSpPr/>
          <p:nvPr/>
        </p:nvSpPr>
        <p:spPr>
          <a:xfrm>
            <a:off x="5711913" y="4040902"/>
            <a:ext cx="3202028"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F401A1DC-2DF3-0FD2-2529-5679E430B940}"/>
              </a:ext>
            </a:extLst>
          </p:cNvPr>
          <p:cNvSpPr txBox="1"/>
          <p:nvPr/>
        </p:nvSpPr>
        <p:spPr>
          <a:xfrm>
            <a:off x="5908957" y="4136678"/>
            <a:ext cx="1997170"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MESSAGE:</a:t>
            </a:r>
          </a:p>
        </p:txBody>
      </p:sp>
      <p:sp>
        <p:nvSpPr>
          <p:cNvPr id="25" name="TextBox 24">
            <a:extLst>
              <a:ext uri="{FF2B5EF4-FFF2-40B4-BE49-F238E27FC236}">
                <a16:creationId xmlns:a16="http://schemas.microsoft.com/office/drawing/2014/main" id="{955DA50C-CAC9-00A1-B52E-38C74F8A55E5}"/>
              </a:ext>
            </a:extLst>
          </p:cNvPr>
          <p:cNvSpPr txBox="1"/>
          <p:nvPr/>
        </p:nvSpPr>
        <p:spPr>
          <a:xfrm>
            <a:off x="7576459" y="4182845"/>
            <a:ext cx="10753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ACTTCA</a:t>
            </a:r>
          </a:p>
        </p:txBody>
      </p:sp>
      <p:grpSp>
        <p:nvGrpSpPr>
          <p:cNvPr id="48" name="Group 47">
            <a:extLst>
              <a:ext uri="{FF2B5EF4-FFF2-40B4-BE49-F238E27FC236}">
                <a16:creationId xmlns:a16="http://schemas.microsoft.com/office/drawing/2014/main" id="{92EB24AC-EEFA-3E8A-EC1F-D0663AA5006F}"/>
              </a:ext>
            </a:extLst>
          </p:cNvPr>
          <p:cNvGrpSpPr/>
          <p:nvPr/>
        </p:nvGrpSpPr>
        <p:grpSpPr>
          <a:xfrm>
            <a:off x="9606440" y="4040902"/>
            <a:ext cx="1293550" cy="1811206"/>
            <a:chOff x="9287894" y="3692566"/>
            <a:chExt cx="1293550" cy="1811206"/>
          </a:xfrm>
        </p:grpSpPr>
        <p:sp>
          <p:nvSpPr>
            <p:cNvPr id="37" name="TextBox 36">
              <a:extLst>
                <a:ext uri="{FF2B5EF4-FFF2-40B4-BE49-F238E27FC236}">
                  <a16:creationId xmlns:a16="http://schemas.microsoft.com/office/drawing/2014/main" id="{6A2BDA39-D2B3-7779-3D29-CF3B57510063}"/>
                </a:ext>
              </a:extLst>
            </p:cNvPr>
            <p:cNvSpPr txBox="1"/>
            <p:nvPr/>
          </p:nvSpPr>
          <p:spPr>
            <a:xfrm>
              <a:off x="9462095"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39" name="TextBox 38">
              <a:extLst>
                <a:ext uri="{FF2B5EF4-FFF2-40B4-BE49-F238E27FC236}">
                  <a16:creationId xmlns:a16="http://schemas.microsoft.com/office/drawing/2014/main" id="{225B6E20-9B6A-92F8-0375-B307BA887DF9}"/>
                </a:ext>
              </a:extLst>
            </p:cNvPr>
            <p:cNvSpPr txBox="1"/>
            <p:nvPr/>
          </p:nvSpPr>
          <p:spPr>
            <a:xfrm>
              <a:off x="9462094" y="4413503"/>
              <a:ext cx="50476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35</a:t>
              </a:r>
            </a:p>
          </p:txBody>
        </p:sp>
        <p:sp>
          <p:nvSpPr>
            <p:cNvPr id="41" name="TextBox 40">
              <a:extLst>
                <a:ext uri="{FF2B5EF4-FFF2-40B4-BE49-F238E27FC236}">
                  <a16:creationId xmlns:a16="http://schemas.microsoft.com/office/drawing/2014/main" id="{CFB3462B-7C17-B524-77FF-A7ED8C13473C}"/>
                </a:ext>
              </a:extLst>
            </p:cNvPr>
            <p:cNvSpPr txBox="1"/>
            <p:nvPr/>
          </p:nvSpPr>
          <p:spPr>
            <a:xfrm>
              <a:off x="9462094" y="4973169"/>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44" name="Double Bracket 43">
              <a:extLst>
                <a:ext uri="{FF2B5EF4-FFF2-40B4-BE49-F238E27FC236}">
                  <a16:creationId xmlns:a16="http://schemas.microsoft.com/office/drawing/2014/main" id="{123A9D4F-0A1A-5B5D-2CAE-4775D738C096}"/>
                </a:ext>
              </a:extLst>
            </p:cNvPr>
            <p:cNvSpPr/>
            <p:nvPr/>
          </p:nvSpPr>
          <p:spPr>
            <a:xfrm>
              <a:off x="9287894" y="3692566"/>
              <a:ext cx="1293550" cy="1811206"/>
            </a:xfrm>
            <a:prstGeom prst="bracketPair">
              <a:avLst>
                <a:gd name="adj" fmla="val 1105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45" name="TextBox 44">
              <a:extLst>
                <a:ext uri="{FF2B5EF4-FFF2-40B4-BE49-F238E27FC236}">
                  <a16:creationId xmlns:a16="http://schemas.microsoft.com/office/drawing/2014/main" id="{9A53147B-D81F-E66A-92A9-890533AA98B5}"/>
                </a:ext>
              </a:extLst>
            </p:cNvPr>
            <p:cNvSpPr txBox="1"/>
            <p:nvPr/>
          </p:nvSpPr>
          <p:spPr>
            <a:xfrm>
              <a:off x="10053248"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52</a:t>
              </a:r>
            </a:p>
          </p:txBody>
        </p:sp>
        <p:sp>
          <p:nvSpPr>
            <p:cNvPr id="46" name="TextBox 45">
              <a:extLst>
                <a:ext uri="{FF2B5EF4-FFF2-40B4-BE49-F238E27FC236}">
                  <a16:creationId xmlns:a16="http://schemas.microsoft.com/office/drawing/2014/main" id="{747C3977-0C82-0E68-1D8F-449EDF069ECD}"/>
                </a:ext>
              </a:extLst>
            </p:cNvPr>
            <p:cNvSpPr txBox="1"/>
            <p:nvPr/>
          </p:nvSpPr>
          <p:spPr>
            <a:xfrm>
              <a:off x="10053247" y="4413503"/>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47" name="TextBox 46">
              <a:extLst>
                <a:ext uri="{FF2B5EF4-FFF2-40B4-BE49-F238E27FC236}">
                  <a16:creationId xmlns:a16="http://schemas.microsoft.com/office/drawing/2014/main" id="{DEF2389D-55D7-FBAB-ADCA-941A2C889CD2}"/>
                </a:ext>
              </a:extLst>
            </p:cNvPr>
            <p:cNvSpPr txBox="1"/>
            <p:nvPr/>
          </p:nvSpPr>
          <p:spPr>
            <a:xfrm>
              <a:off x="10053248" y="4973169"/>
              <a:ext cx="46961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grpSp>
      <p:pic>
        <p:nvPicPr>
          <p:cNvPr id="4" name="Picture 3">
            <a:extLst>
              <a:ext uri="{FF2B5EF4-FFF2-40B4-BE49-F238E27FC236}">
                <a16:creationId xmlns:a16="http://schemas.microsoft.com/office/drawing/2014/main" id="{F7280611-6D06-0419-92FA-35FB120AB2D1}"/>
              </a:ext>
            </a:extLst>
          </p:cNvPr>
          <p:cNvPicPr>
            <a:picLocks noChangeAspect="1"/>
          </p:cNvPicPr>
          <p:nvPr/>
        </p:nvPicPr>
        <p:blipFill>
          <a:blip r:embed="rId2"/>
          <a:stretch>
            <a:fillRect/>
          </a:stretch>
        </p:blipFill>
        <p:spPr>
          <a:xfrm>
            <a:off x="120615" y="2043571"/>
            <a:ext cx="5020791" cy="3490645"/>
          </a:xfrm>
          <a:prstGeom prst="roundRect">
            <a:avLst>
              <a:gd name="adj" fmla="val 2459"/>
            </a:avLst>
          </a:prstGeom>
        </p:spPr>
      </p:pic>
    </p:spTree>
    <p:extLst>
      <p:ext uri="{BB962C8B-B14F-4D97-AF65-F5344CB8AC3E}">
        <p14:creationId xmlns:p14="http://schemas.microsoft.com/office/powerpoint/2010/main" val="77935796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271629" y="2755094"/>
            <a:ext cx="4503572" cy="2021023"/>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614043" y="2939760"/>
            <a:ext cx="3769272" cy="1569660"/>
          </a:xfrm>
          <a:prstGeom prst="rect">
            <a:avLst/>
          </a:prstGeom>
          <a:noFill/>
        </p:spPr>
        <p:txBody>
          <a:bodyPr wrap="square" rtlCol="0">
            <a:spAutoFit/>
          </a:bodyPr>
          <a:lstStyle/>
          <a:p>
            <a:r>
              <a:rPr lang="en-US" sz="2400" b="1" dirty="0">
                <a:solidFill>
                  <a:schemeClr val="bg1">
                    <a:lumMod val="85000"/>
                  </a:schemeClr>
                </a:solidFill>
                <a:latin typeface="SF Compact Display" panose="02000000000000000000" pitchFamily="50" charset="0"/>
              </a:rPr>
              <a:t>ciphertext is calculated by multiplying the key matrix by the plaintext matrix</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17945B-D184-45CE-CF8E-70E6D0BF8087}"/>
              </a:ext>
            </a:extLst>
          </p:cNvPr>
          <p:cNvSpPr txBox="1"/>
          <p:nvPr/>
        </p:nvSpPr>
        <p:spPr>
          <a:xfrm>
            <a:off x="5711913" y="-1988893"/>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4" name="TextBox 3">
            <a:extLst>
              <a:ext uri="{FF2B5EF4-FFF2-40B4-BE49-F238E27FC236}">
                <a16:creationId xmlns:a16="http://schemas.microsoft.com/office/drawing/2014/main" id="{864696F0-B6EF-2C65-D2F9-3E78DC04F185}"/>
              </a:ext>
            </a:extLst>
          </p:cNvPr>
          <p:cNvSpPr txBox="1"/>
          <p:nvPr/>
        </p:nvSpPr>
        <p:spPr>
          <a:xfrm>
            <a:off x="5711913" y="285638"/>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grpSp>
        <p:nvGrpSpPr>
          <p:cNvPr id="5" name="Group 4">
            <a:extLst>
              <a:ext uri="{FF2B5EF4-FFF2-40B4-BE49-F238E27FC236}">
                <a16:creationId xmlns:a16="http://schemas.microsoft.com/office/drawing/2014/main" id="{6E07C2AE-9F97-525D-2C80-0DC5891C8517}"/>
              </a:ext>
            </a:extLst>
          </p:cNvPr>
          <p:cNvGrpSpPr/>
          <p:nvPr/>
        </p:nvGrpSpPr>
        <p:grpSpPr>
          <a:xfrm>
            <a:off x="5552881" y="4055180"/>
            <a:ext cx="2388407" cy="1811206"/>
            <a:chOff x="2011990" y="3117944"/>
            <a:chExt cx="2388407" cy="1811206"/>
          </a:xfrm>
        </p:grpSpPr>
        <p:sp>
          <p:nvSpPr>
            <p:cNvPr id="6" name="TextBox 5">
              <a:extLst>
                <a:ext uri="{FF2B5EF4-FFF2-40B4-BE49-F238E27FC236}">
                  <a16:creationId xmlns:a16="http://schemas.microsoft.com/office/drawing/2014/main" id="{1779A6F9-C971-64E4-0137-AA8D4CE0CA00}"/>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20" name="TextBox 19">
              <a:extLst>
                <a:ext uri="{FF2B5EF4-FFF2-40B4-BE49-F238E27FC236}">
                  <a16:creationId xmlns:a16="http://schemas.microsoft.com/office/drawing/2014/main" id="{F43BBDBC-9C60-0BAC-D70B-3E56DCF7D635}"/>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21" name="TextBox 20">
              <a:extLst>
                <a:ext uri="{FF2B5EF4-FFF2-40B4-BE49-F238E27FC236}">
                  <a16:creationId xmlns:a16="http://schemas.microsoft.com/office/drawing/2014/main" id="{B3C0AE7A-0099-E03A-E242-B030DDA49ED2}"/>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22" name="TextBox 21">
              <a:extLst>
                <a:ext uri="{FF2B5EF4-FFF2-40B4-BE49-F238E27FC236}">
                  <a16:creationId xmlns:a16="http://schemas.microsoft.com/office/drawing/2014/main" id="{A2353D62-DD73-49D8-25BF-0D8F3BBDB962}"/>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23" name="TextBox 22">
              <a:extLst>
                <a:ext uri="{FF2B5EF4-FFF2-40B4-BE49-F238E27FC236}">
                  <a16:creationId xmlns:a16="http://schemas.microsoft.com/office/drawing/2014/main" id="{718CE4BE-FE46-736A-396E-F9971B885155}"/>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24" name="TextBox 23">
              <a:extLst>
                <a:ext uri="{FF2B5EF4-FFF2-40B4-BE49-F238E27FC236}">
                  <a16:creationId xmlns:a16="http://schemas.microsoft.com/office/drawing/2014/main" id="{12F80E0A-95B1-AF30-C86B-F4F6EF52DF23}"/>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26" name="TextBox 25">
              <a:extLst>
                <a:ext uri="{FF2B5EF4-FFF2-40B4-BE49-F238E27FC236}">
                  <a16:creationId xmlns:a16="http://schemas.microsoft.com/office/drawing/2014/main" id="{49B6D331-F849-0212-4D68-F138F8B57952}"/>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27" name="TextBox 26">
              <a:extLst>
                <a:ext uri="{FF2B5EF4-FFF2-40B4-BE49-F238E27FC236}">
                  <a16:creationId xmlns:a16="http://schemas.microsoft.com/office/drawing/2014/main" id="{5A678CD9-B21C-74C1-678B-38F7D77D4998}"/>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28" name="TextBox 27">
              <a:extLst>
                <a:ext uri="{FF2B5EF4-FFF2-40B4-BE49-F238E27FC236}">
                  <a16:creationId xmlns:a16="http://schemas.microsoft.com/office/drawing/2014/main" id="{C4B23B5B-CD57-8AA9-12B3-159961F480E6}"/>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29" name="Double Bracket 28">
              <a:extLst>
                <a:ext uri="{FF2B5EF4-FFF2-40B4-BE49-F238E27FC236}">
                  <a16:creationId xmlns:a16="http://schemas.microsoft.com/office/drawing/2014/main" id="{6A8A7D27-6396-9278-8340-3060B4DB71F1}"/>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43" name="TextBox 42">
            <a:extLst>
              <a:ext uri="{FF2B5EF4-FFF2-40B4-BE49-F238E27FC236}">
                <a16:creationId xmlns:a16="http://schemas.microsoft.com/office/drawing/2014/main" id="{451C4F30-E652-D546-1F0E-E08BA3D1D9E1}"/>
              </a:ext>
            </a:extLst>
          </p:cNvPr>
          <p:cNvSpPr txBox="1"/>
          <p:nvPr/>
        </p:nvSpPr>
        <p:spPr>
          <a:xfrm>
            <a:off x="5680763" y="1332120"/>
            <a:ext cx="1465942"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66" name="TextBox 65">
            <a:extLst>
              <a:ext uri="{FF2B5EF4-FFF2-40B4-BE49-F238E27FC236}">
                <a16:creationId xmlns:a16="http://schemas.microsoft.com/office/drawing/2014/main" id="{D68D63B2-24CC-1B57-2E56-E5ABA1A33D11}"/>
              </a:ext>
            </a:extLst>
          </p:cNvPr>
          <p:cNvSpPr txBox="1"/>
          <p:nvPr/>
        </p:nvSpPr>
        <p:spPr>
          <a:xfrm>
            <a:off x="8893194" y="1332120"/>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grpSp>
        <p:nvGrpSpPr>
          <p:cNvPr id="67" name="Group 66">
            <a:extLst>
              <a:ext uri="{FF2B5EF4-FFF2-40B4-BE49-F238E27FC236}">
                <a16:creationId xmlns:a16="http://schemas.microsoft.com/office/drawing/2014/main" id="{B42B19E5-1C5C-3D32-CCC7-5A781B7B7E34}"/>
              </a:ext>
            </a:extLst>
          </p:cNvPr>
          <p:cNvGrpSpPr/>
          <p:nvPr/>
        </p:nvGrpSpPr>
        <p:grpSpPr>
          <a:xfrm>
            <a:off x="7146705" y="1474491"/>
            <a:ext cx="1293550" cy="1811206"/>
            <a:chOff x="9287894" y="3692566"/>
            <a:chExt cx="1293550" cy="1811206"/>
          </a:xfrm>
        </p:grpSpPr>
        <p:sp>
          <p:nvSpPr>
            <p:cNvPr id="68" name="TextBox 67">
              <a:extLst>
                <a:ext uri="{FF2B5EF4-FFF2-40B4-BE49-F238E27FC236}">
                  <a16:creationId xmlns:a16="http://schemas.microsoft.com/office/drawing/2014/main" id="{D88EB34F-9B41-7D2B-2A0C-E859C5879C80}"/>
                </a:ext>
              </a:extLst>
            </p:cNvPr>
            <p:cNvSpPr txBox="1"/>
            <p:nvPr/>
          </p:nvSpPr>
          <p:spPr>
            <a:xfrm>
              <a:off x="9462095"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69" name="TextBox 68">
              <a:extLst>
                <a:ext uri="{FF2B5EF4-FFF2-40B4-BE49-F238E27FC236}">
                  <a16:creationId xmlns:a16="http://schemas.microsoft.com/office/drawing/2014/main" id="{C2EB7C4E-350D-A110-A1CD-8F2FB2E90544}"/>
                </a:ext>
              </a:extLst>
            </p:cNvPr>
            <p:cNvSpPr txBox="1"/>
            <p:nvPr/>
          </p:nvSpPr>
          <p:spPr>
            <a:xfrm>
              <a:off x="9462094" y="4413503"/>
              <a:ext cx="50476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35</a:t>
              </a:r>
            </a:p>
          </p:txBody>
        </p:sp>
        <p:sp>
          <p:nvSpPr>
            <p:cNvPr id="70" name="TextBox 69">
              <a:extLst>
                <a:ext uri="{FF2B5EF4-FFF2-40B4-BE49-F238E27FC236}">
                  <a16:creationId xmlns:a16="http://schemas.microsoft.com/office/drawing/2014/main" id="{26B0579F-67F2-34D1-716D-22C274C86F61}"/>
                </a:ext>
              </a:extLst>
            </p:cNvPr>
            <p:cNvSpPr txBox="1"/>
            <p:nvPr/>
          </p:nvSpPr>
          <p:spPr>
            <a:xfrm>
              <a:off x="9462094" y="4973169"/>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71" name="Double Bracket 70">
              <a:extLst>
                <a:ext uri="{FF2B5EF4-FFF2-40B4-BE49-F238E27FC236}">
                  <a16:creationId xmlns:a16="http://schemas.microsoft.com/office/drawing/2014/main" id="{3962EA67-DE61-FC96-0FF8-41017F95D6E6}"/>
                </a:ext>
              </a:extLst>
            </p:cNvPr>
            <p:cNvSpPr/>
            <p:nvPr/>
          </p:nvSpPr>
          <p:spPr>
            <a:xfrm>
              <a:off x="9287894" y="3692566"/>
              <a:ext cx="1293550" cy="1811206"/>
            </a:xfrm>
            <a:prstGeom prst="bracketPair">
              <a:avLst>
                <a:gd name="adj" fmla="val 1105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72" name="TextBox 71">
              <a:extLst>
                <a:ext uri="{FF2B5EF4-FFF2-40B4-BE49-F238E27FC236}">
                  <a16:creationId xmlns:a16="http://schemas.microsoft.com/office/drawing/2014/main" id="{6324DDD6-B0A3-AF94-8299-9C65F9B4E954}"/>
                </a:ext>
              </a:extLst>
            </p:cNvPr>
            <p:cNvSpPr txBox="1"/>
            <p:nvPr/>
          </p:nvSpPr>
          <p:spPr>
            <a:xfrm>
              <a:off x="10053248"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52</a:t>
              </a:r>
            </a:p>
          </p:txBody>
        </p:sp>
        <p:sp>
          <p:nvSpPr>
            <p:cNvPr id="73" name="TextBox 72">
              <a:extLst>
                <a:ext uri="{FF2B5EF4-FFF2-40B4-BE49-F238E27FC236}">
                  <a16:creationId xmlns:a16="http://schemas.microsoft.com/office/drawing/2014/main" id="{5CAA7962-CD2B-03BF-D148-6B5BB8F8DD85}"/>
                </a:ext>
              </a:extLst>
            </p:cNvPr>
            <p:cNvSpPr txBox="1"/>
            <p:nvPr/>
          </p:nvSpPr>
          <p:spPr>
            <a:xfrm>
              <a:off x="10053247" y="4413503"/>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74" name="TextBox 73">
              <a:extLst>
                <a:ext uri="{FF2B5EF4-FFF2-40B4-BE49-F238E27FC236}">
                  <a16:creationId xmlns:a16="http://schemas.microsoft.com/office/drawing/2014/main" id="{1BAD26BA-21BF-EFB3-84C0-38093DCA41DB}"/>
                </a:ext>
              </a:extLst>
            </p:cNvPr>
            <p:cNvSpPr txBox="1"/>
            <p:nvPr/>
          </p:nvSpPr>
          <p:spPr>
            <a:xfrm>
              <a:off x="10053248" y="4973169"/>
              <a:ext cx="46961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grpSp>
      <p:sp>
        <p:nvSpPr>
          <p:cNvPr id="86" name="Double Bracket 85">
            <a:extLst>
              <a:ext uri="{FF2B5EF4-FFF2-40B4-BE49-F238E27FC236}">
                <a16:creationId xmlns:a16="http://schemas.microsoft.com/office/drawing/2014/main" id="{85C2CA88-5C1E-4A5F-BCA4-1233E8DCFFCA}"/>
              </a:ext>
            </a:extLst>
          </p:cNvPr>
          <p:cNvSpPr/>
          <p:nvPr/>
        </p:nvSpPr>
        <p:spPr>
          <a:xfrm>
            <a:off x="10707536" y="1474491"/>
            <a:ext cx="1069538" cy="1811206"/>
          </a:xfrm>
          <a:prstGeom prst="bracketPair">
            <a:avLst>
              <a:gd name="adj" fmla="val 17505"/>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nvGrpSpPr>
          <p:cNvPr id="8" name="Group 7">
            <a:extLst>
              <a:ext uri="{FF2B5EF4-FFF2-40B4-BE49-F238E27FC236}">
                <a16:creationId xmlns:a16="http://schemas.microsoft.com/office/drawing/2014/main" id="{C8CBC7EE-A225-F8E6-A51C-2AC4915FB1D4}"/>
              </a:ext>
            </a:extLst>
          </p:cNvPr>
          <p:cNvGrpSpPr/>
          <p:nvPr/>
        </p:nvGrpSpPr>
        <p:grpSpPr>
          <a:xfrm>
            <a:off x="8215291" y="4055180"/>
            <a:ext cx="1293550" cy="1811206"/>
            <a:chOff x="9287894" y="3692566"/>
            <a:chExt cx="1293550" cy="1811206"/>
          </a:xfrm>
        </p:grpSpPr>
        <p:sp>
          <p:nvSpPr>
            <p:cNvPr id="9" name="TextBox 8">
              <a:extLst>
                <a:ext uri="{FF2B5EF4-FFF2-40B4-BE49-F238E27FC236}">
                  <a16:creationId xmlns:a16="http://schemas.microsoft.com/office/drawing/2014/main" id="{B06B8B80-10EF-D8E4-8EF2-622C64902FD7}"/>
                </a:ext>
              </a:extLst>
            </p:cNvPr>
            <p:cNvSpPr txBox="1"/>
            <p:nvPr/>
          </p:nvSpPr>
          <p:spPr>
            <a:xfrm>
              <a:off x="9462095"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10" name="TextBox 9">
              <a:extLst>
                <a:ext uri="{FF2B5EF4-FFF2-40B4-BE49-F238E27FC236}">
                  <a16:creationId xmlns:a16="http://schemas.microsoft.com/office/drawing/2014/main" id="{3550F198-85B1-1E58-348D-36DEFEC09312}"/>
                </a:ext>
              </a:extLst>
            </p:cNvPr>
            <p:cNvSpPr txBox="1"/>
            <p:nvPr/>
          </p:nvSpPr>
          <p:spPr>
            <a:xfrm>
              <a:off x="9462094" y="4413503"/>
              <a:ext cx="50476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35</a:t>
              </a:r>
            </a:p>
          </p:txBody>
        </p:sp>
        <p:sp>
          <p:nvSpPr>
            <p:cNvPr id="11" name="TextBox 10">
              <a:extLst>
                <a:ext uri="{FF2B5EF4-FFF2-40B4-BE49-F238E27FC236}">
                  <a16:creationId xmlns:a16="http://schemas.microsoft.com/office/drawing/2014/main" id="{2E3FD55B-4917-D1F3-9123-E7DE5DEE25FE}"/>
                </a:ext>
              </a:extLst>
            </p:cNvPr>
            <p:cNvSpPr txBox="1"/>
            <p:nvPr/>
          </p:nvSpPr>
          <p:spPr>
            <a:xfrm>
              <a:off x="9462094" y="4973169"/>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13" name="Double Bracket 12">
              <a:extLst>
                <a:ext uri="{FF2B5EF4-FFF2-40B4-BE49-F238E27FC236}">
                  <a16:creationId xmlns:a16="http://schemas.microsoft.com/office/drawing/2014/main" id="{9FCDDD99-A3F6-2FA3-FAE5-003CEE3E59BD}"/>
                </a:ext>
              </a:extLst>
            </p:cNvPr>
            <p:cNvSpPr/>
            <p:nvPr/>
          </p:nvSpPr>
          <p:spPr>
            <a:xfrm>
              <a:off x="9287894" y="3692566"/>
              <a:ext cx="1293550" cy="1811206"/>
            </a:xfrm>
            <a:prstGeom prst="bracketPair">
              <a:avLst>
                <a:gd name="adj" fmla="val 1105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14" name="TextBox 13">
              <a:extLst>
                <a:ext uri="{FF2B5EF4-FFF2-40B4-BE49-F238E27FC236}">
                  <a16:creationId xmlns:a16="http://schemas.microsoft.com/office/drawing/2014/main" id="{7CAFC613-68D5-F467-5FF0-C3E2FCBCF5EE}"/>
                </a:ext>
              </a:extLst>
            </p:cNvPr>
            <p:cNvSpPr txBox="1"/>
            <p:nvPr/>
          </p:nvSpPr>
          <p:spPr>
            <a:xfrm>
              <a:off x="10053248"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52</a:t>
              </a:r>
            </a:p>
          </p:txBody>
        </p:sp>
        <p:sp>
          <p:nvSpPr>
            <p:cNvPr id="15" name="TextBox 14">
              <a:extLst>
                <a:ext uri="{FF2B5EF4-FFF2-40B4-BE49-F238E27FC236}">
                  <a16:creationId xmlns:a16="http://schemas.microsoft.com/office/drawing/2014/main" id="{0180F171-DC59-4D41-FE9A-47BDB6852284}"/>
                </a:ext>
              </a:extLst>
            </p:cNvPr>
            <p:cNvSpPr txBox="1"/>
            <p:nvPr/>
          </p:nvSpPr>
          <p:spPr>
            <a:xfrm>
              <a:off x="10053247" y="4413503"/>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16" name="TextBox 15">
              <a:extLst>
                <a:ext uri="{FF2B5EF4-FFF2-40B4-BE49-F238E27FC236}">
                  <a16:creationId xmlns:a16="http://schemas.microsoft.com/office/drawing/2014/main" id="{10FE7669-5795-564C-0957-E0396B13CD2E}"/>
                </a:ext>
              </a:extLst>
            </p:cNvPr>
            <p:cNvSpPr txBox="1"/>
            <p:nvPr/>
          </p:nvSpPr>
          <p:spPr>
            <a:xfrm>
              <a:off x="10053248" y="4973169"/>
              <a:ext cx="46961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grpSp>
      <p:sp>
        <p:nvSpPr>
          <p:cNvPr id="17" name="Equals 16">
            <a:extLst>
              <a:ext uri="{FF2B5EF4-FFF2-40B4-BE49-F238E27FC236}">
                <a16:creationId xmlns:a16="http://schemas.microsoft.com/office/drawing/2014/main" id="{C801FA63-4433-0E80-4FC4-52A8DC982C5A}"/>
              </a:ext>
            </a:extLst>
          </p:cNvPr>
          <p:cNvSpPr/>
          <p:nvPr/>
        </p:nvSpPr>
        <p:spPr>
          <a:xfrm>
            <a:off x="9610198" y="4529289"/>
            <a:ext cx="484909" cy="750000"/>
          </a:xfrm>
          <a:prstGeom prst="mathEqual">
            <a:avLst>
              <a:gd name="adj1" fmla="val 5047"/>
              <a:gd name="adj2" fmla="val 1914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5" name="TextBox 24">
            <a:extLst>
              <a:ext uri="{FF2B5EF4-FFF2-40B4-BE49-F238E27FC236}">
                <a16:creationId xmlns:a16="http://schemas.microsoft.com/office/drawing/2014/main" id="{DCA5D756-CBD1-7944-B223-80485F6C5866}"/>
              </a:ext>
            </a:extLst>
          </p:cNvPr>
          <p:cNvSpPr txBox="1"/>
          <p:nvPr/>
        </p:nvSpPr>
        <p:spPr>
          <a:xfrm>
            <a:off x="10458608" y="4216451"/>
            <a:ext cx="69406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1090</a:t>
            </a:r>
            <a:endParaRPr lang="vi-VN" dirty="0">
              <a:solidFill>
                <a:schemeClr val="bg1"/>
              </a:solidFill>
              <a:latin typeface="SF Compact Display Heavy" panose="02000000000000000000" pitchFamily="50" charset="0"/>
            </a:endParaRPr>
          </a:p>
        </p:txBody>
      </p:sp>
      <p:sp>
        <p:nvSpPr>
          <p:cNvPr id="30" name="TextBox 29">
            <a:extLst>
              <a:ext uri="{FF2B5EF4-FFF2-40B4-BE49-F238E27FC236}">
                <a16:creationId xmlns:a16="http://schemas.microsoft.com/office/drawing/2014/main" id="{55E60771-4C55-4FB4-600A-4172115E3701}"/>
              </a:ext>
            </a:extLst>
          </p:cNvPr>
          <p:cNvSpPr txBox="1"/>
          <p:nvPr/>
        </p:nvSpPr>
        <p:spPr>
          <a:xfrm>
            <a:off x="10458607" y="4776117"/>
            <a:ext cx="832848"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1509</a:t>
            </a:r>
            <a:endParaRPr lang="vi-VN" dirty="0">
              <a:solidFill>
                <a:schemeClr val="bg1"/>
              </a:solidFill>
              <a:latin typeface="SF Compact Display Heavy" panose="02000000000000000000" pitchFamily="50" charset="0"/>
            </a:endParaRPr>
          </a:p>
        </p:txBody>
      </p:sp>
      <p:sp>
        <p:nvSpPr>
          <p:cNvPr id="31" name="TextBox 30">
            <a:extLst>
              <a:ext uri="{FF2B5EF4-FFF2-40B4-BE49-F238E27FC236}">
                <a16:creationId xmlns:a16="http://schemas.microsoft.com/office/drawing/2014/main" id="{35D4DC1C-97C8-D76E-A244-6FBA147C6DA7}"/>
              </a:ext>
            </a:extLst>
          </p:cNvPr>
          <p:cNvSpPr txBox="1"/>
          <p:nvPr/>
        </p:nvSpPr>
        <p:spPr>
          <a:xfrm>
            <a:off x="10458607" y="5335783"/>
            <a:ext cx="77128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2035</a:t>
            </a:r>
            <a:endParaRPr lang="vi-VN" dirty="0">
              <a:solidFill>
                <a:schemeClr val="bg1"/>
              </a:solidFill>
              <a:latin typeface="SF Compact Display Heavy" panose="02000000000000000000" pitchFamily="50" charset="0"/>
            </a:endParaRPr>
          </a:p>
        </p:txBody>
      </p:sp>
      <p:sp>
        <p:nvSpPr>
          <p:cNvPr id="32" name="Double Bracket 31">
            <a:extLst>
              <a:ext uri="{FF2B5EF4-FFF2-40B4-BE49-F238E27FC236}">
                <a16:creationId xmlns:a16="http://schemas.microsoft.com/office/drawing/2014/main" id="{1D902BCF-E724-A995-B106-32641E8B1961}"/>
              </a:ext>
            </a:extLst>
          </p:cNvPr>
          <p:cNvSpPr/>
          <p:nvPr/>
        </p:nvSpPr>
        <p:spPr>
          <a:xfrm>
            <a:off x="10284406" y="4055180"/>
            <a:ext cx="1649685" cy="1811206"/>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33" name="TextBox 32">
            <a:extLst>
              <a:ext uri="{FF2B5EF4-FFF2-40B4-BE49-F238E27FC236}">
                <a16:creationId xmlns:a16="http://schemas.microsoft.com/office/drawing/2014/main" id="{8B8B564A-D2F1-165E-75FF-C52E3022C76D}"/>
              </a:ext>
            </a:extLst>
          </p:cNvPr>
          <p:cNvSpPr txBox="1"/>
          <p:nvPr/>
        </p:nvSpPr>
        <p:spPr>
          <a:xfrm>
            <a:off x="11160223" y="4216451"/>
            <a:ext cx="689174"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1185</a:t>
            </a:r>
            <a:endParaRPr lang="vi-VN" dirty="0">
              <a:solidFill>
                <a:schemeClr val="bg1"/>
              </a:solidFill>
              <a:latin typeface="SF Compact Display Heavy" panose="02000000000000000000" pitchFamily="50" charset="0"/>
            </a:endParaRPr>
          </a:p>
        </p:txBody>
      </p:sp>
      <p:sp>
        <p:nvSpPr>
          <p:cNvPr id="34" name="TextBox 33">
            <a:extLst>
              <a:ext uri="{FF2B5EF4-FFF2-40B4-BE49-F238E27FC236}">
                <a16:creationId xmlns:a16="http://schemas.microsoft.com/office/drawing/2014/main" id="{EE7D01D2-0EC3-6D34-E410-4CA82204DD42}"/>
              </a:ext>
            </a:extLst>
          </p:cNvPr>
          <p:cNvSpPr txBox="1"/>
          <p:nvPr/>
        </p:nvSpPr>
        <p:spPr>
          <a:xfrm>
            <a:off x="11160223" y="4776117"/>
            <a:ext cx="70420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1566</a:t>
            </a:r>
            <a:endParaRPr lang="vi-VN" dirty="0">
              <a:solidFill>
                <a:schemeClr val="bg1"/>
              </a:solidFill>
              <a:latin typeface="SF Compact Display Heavy" panose="02000000000000000000" pitchFamily="50" charset="0"/>
            </a:endParaRPr>
          </a:p>
        </p:txBody>
      </p:sp>
      <p:sp>
        <p:nvSpPr>
          <p:cNvPr id="35" name="TextBox 34">
            <a:extLst>
              <a:ext uri="{FF2B5EF4-FFF2-40B4-BE49-F238E27FC236}">
                <a16:creationId xmlns:a16="http://schemas.microsoft.com/office/drawing/2014/main" id="{AB648EA9-8C3D-EA86-2DD2-3937383F6FB7}"/>
              </a:ext>
            </a:extLst>
          </p:cNvPr>
          <p:cNvSpPr txBox="1"/>
          <p:nvPr/>
        </p:nvSpPr>
        <p:spPr>
          <a:xfrm>
            <a:off x="11194473" y="5294844"/>
            <a:ext cx="704199"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2130</a:t>
            </a:r>
          </a:p>
        </p:txBody>
      </p:sp>
    </p:spTree>
    <p:extLst>
      <p:ext uri="{BB962C8B-B14F-4D97-AF65-F5344CB8AC3E}">
        <p14:creationId xmlns:p14="http://schemas.microsoft.com/office/powerpoint/2010/main" val="115120598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fade">
                                      <p:cBhvr>
                                        <p:cTn id="22" dur="500"/>
                                        <p:tgtEl>
                                          <p:spTgt spid="3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500"/>
                                        <p:tgtEl>
                                          <p:spTgt spid="3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fade">
                                      <p:cBhvr>
                                        <p:cTn id="28" dur="500"/>
                                        <p:tgtEl>
                                          <p:spTgt spid="3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500"/>
                                        <p:tgtEl>
                                          <p:spTgt spid="3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fade">
                                      <p:cBhvr>
                                        <p:cTn id="34"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5" grpId="0"/>
      <p:bldP spid="30" grpId="0"/>
      <p:bldP spid="31" grpId="0"/>
      <p:bldP spid="32" grpId="0" animBg="1"/>
      <p:bldP spid="33" grpId="0"/>
      <p:bldP spid="34" grpId="0"/>
      <p:bldP spid="3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17945B-D184-45CE-CF8E-70E6D0BF8087}"/>
              </a:ext>
            </a:extLst>
          </p:cNvPr>
          <p:cNvSpPr txBox="1"/>
          <p:nvPr/>
        </p:nvSpPr>
        <p:spPr>
          <a:xfrm>
            <a:off x="5711913" y="-1988893"/>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4" name="TextBox 3">
            <a:extLst>
              <a:ext uri="{FF2B5EF4-FFF2-40B4-BE49-F238E27FC236}">
                <a16:creationId xmlns:a16="http://schemas.microsoft.com/office/drawing/2014/main" id="{864696F0-B6EF-2C65-D2F9-3E78DC04F185}"/>
              </a:ext>
            </a:extLst>
          </p:cNvPr>
          <p:cNvSpPr txBox="1"/>
          <p:nvPr/>
        </p:nvSpPr>
        <p:spPr>
          <a:xfrm>
            <a:off x="5711913" y="285638"/>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43" name="TextBox 42">
            <a:extLst>
              <a:ext uri="{FF2B5EF4-FFF2-40B4-BE49-F238E27FC236}">
                <a16:creationId xmlns:a16="http://schemas.microsoft.com/office/drawing/2014/main" id="{451C4F30-E652-D546-1F0E-E08BA3D1D9E1}"/>
              </a:ext>
            </a:extLst>
          </p:cNvPr>
          <p:cNvSpPr txBox="1"/>
          <p:nvPr/>
        </p:nvSpPr>
        <p:spPr>
          <a:xfrm>
            <a:off x="5680763" y="1332120"/>
            <a:ext cx="1465942"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66" name="TextBox 65">
            <a:extLst>
              <a:ext uri="{FF2B5EF4-FFF2-40B4-BE49-F238E27FC236}">
                <a16:creationId xmlns:a16="http://schemas.microsoft.com/office/drawing/2014/main" id="{D68D63B2-24CC-1B57-2E56-E5ABA1A33D11}"/>
              </a:ext>
            </a:extLst>
          </p:cNvPr>
          <p:cNvSpPr txBox="1"/>
          <p:nvPr/>
        </p:nvSpPr>
        <p:spPr>
          <a:xfrm>
            <a:off x="8893194" y="1332120"/>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grpSp>
        <p:nvGrpSpPr>
          <p:cNvPr id="67" name="Group 66">
            <a:extLst>
              <a:ext uri="{FF2B5EF4-FFF2-40B4-BE49-F238E27FC236}">
                <a16:creationId xmlns:a16="http://schemas.microsoft.com/office/drawing/2014/main" id="{B42B19E5-1C5C-3D32-CCC7-5A781B7B7E34}"/>
              </a:ext>
            </a:extLst>
          </p:cNvPr>
          <p:cNvGrpSpPr/>
          <p:nvPr/>
        </p:nvGrpSpPr>
        <p:grpSpPr>
          <a:xfrm>
            <a:off x="7146705" y="1474491"/>
            <a:ext cx="1293550" cy="1811206"/>
            <a:chOff x="9287894" y="3692566"/>
            <a:chExt cx="1293550" cy="1811206"/>
          </a:xfrm>
        </p:grpSpPr>
        <p:sp>
          <p:nvSpPr>
            <p:cNvPr id="68" name="TextBox 67">
              <a:extLst>
                <a:ext uri="{FF2B5EF4-FFF2-40B4-BE49-F238E27FC236}">
                  <a16:creationId xmlns:a16="http://schemas.microsoft.com/office/drawing/2014/main" id="{D88EB34F-9B41-7D2B-2A0C-E859C5879C80}"/>
                </a:ext>
              </a:extLst>
            </p:cNvPr>
            <p:cNvSpPr txBox="1"/>
            <p:nvPr/>
          </p:nvSpPr>
          <p:spPr>
            <a:xfrm>
              <a:off x="9462095"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69" name="TextBox 68">
              <a:extLst>
                <a:ext uri="{FF2B5EF4-FFF2-40B4-BE49-F238E27FC236}">
                  <a16:creationId xmlns:a16="http://schemas.microsoft.com/office/drawing/2014/main" id="{C2EB7C4E-350D-A110-A1CD-8F2FB2E90544}"/>
                </a:ext>
              </a:extLst>
            </p:cNvPr>
            <p:cNvSpPr txBox="1"/>
            <p:nvPr/>
          </p:nvSpPr>
          <p:spPr>
            <a:xfrm>
              <a:off x="9462094" y="4413503"/>
              <a:ext cx="50476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35</a:t>
              </a:r>
            </a:p>
          </p:txBody>
        </p:sp>
        <p:sp>
          <p:nvSpPr>
            <p:cNvPr id="70" name="TextBox 69">
              <a:extLst>
                <a:ext uri="{FF2B5EF4-FFF2-40B4-BE49-F238E27FC236}">
                  <a16:creationId xmlns:a16="http://schemas.microsoft.com/office/drawing/2014/main" id="{26B0579F-67F2-34D1-716D-22C274C86F61}"/>
                </a:ext>
              </a:extLst>
            </p:cNvPr>
            <p:cNvSpPr txBox="1"/>
            <p:nvPr/>
          </p:nvSpPr>
          <p:spPr>
            <a:xfrm>
              <a:off x="9462094" y="4973169"/>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71" name="Double Bracket 70">
              <a:extLst>
                <a:ext uri="{FF2B5EF4-FFF2-40B4-BE49-F238E27FC236}">
                  <a16:creationId xmlns:a16="http://schemas.microsoft.com/office/drawing/2014/main" id="{3962EA67-DE61-FC96-0FF8-41017F95D6E6}"/>
                </a:ext>
              </a:extLst>
            </p:cNvPr>
            <p:cNvSpPr/>
            <p:nvPr/>
          </p:nvSpPr>
          <p:spPr>
            <a:xfrm>
              <a:off x="9287894" y="3692566"/>
              <a:ext cx="1293550" cy="1811206"/>
            </a:xfrm>
            <a:prstGeom prst="bracketPair">
              <a:avLst>
                <a:gd name="adj" fmla="val 1105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72" name="TextBox 71">
              <a:extLst>
                <a:ext uri="{FF2B5EF4-FFF2-40B4-BE49-F238E27FC236}">
                  <a16:creationId xmlns:a16="http://schemas.microsoft.com/office/drawing/2014/main" id="{6324DDD6-B0A3-AF94-8299-9C65F9B4E954}"/>
                </a:ext>
              </a:extLst>
            </p:cNvPr>
            <p:cNvSpPr txBox="1"/>
            <p:nvPr/>
          </p:nvSpPr>
          <p:spPr>
            <a:xfrm>
              <a:off x="10053248"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52</a:t>
              </a:r>
            </a:p>
          </p:txBody>
        </p:sp>
        <p:sp>
          <p:nvSpPr>
            <p:cNvPr id="73" name="TextBox 72">
              <a:extLst>
                <a:ext uri="{FF2B5EF4-FFF2-40B4-BE49-F238E27FC236}">
                  <a16:creationId xmlns:a16="http://schemas.microsoft.com/office/drawing/2014/main" id="{5CAA7962-CD2B-03BF-D148-6B5BB8F8DD85}"/>
                </a:ext>
              </a:extLst>
            </p:cNvPr>
            <p:cNvSpPr txBox="1"/>
            <p:nvPr/>
          </p:nvSpPr>
          <p:spPr>
            <a:xfrm>
              <a:off x="10053247" y="4413503"/>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74" name="TextBox 73">
              <a:extLst>
                <a:ext uri="{FF2B5EF4-FFF2-40B4-BE49-F238E27FC236}">
                  <a16:creationId xmlns:a16="http://schemas.microsoft.com/office/drawing/2014/main" id="{1BAD26BA-21BF-EFB3-84C0-38093DCA41DB}"/>
                </a:ext>
              </a:extLst>
            </p:cNvPr>
            <p:cNvSpPr txBox="1"/>
            <p:nvPr/>
          </p:nvSpPr>
          <p:spPr>
            <a:xfrm>
              <a:off x="10053248" y="4973169"/>
              <a:ext cx="46961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grpSp>
      <p:sp>
        <p:nvSpPr>
          <p:cNvPr id="86" name="Double Bracket 85">
            <a:extLst>
              <a:ext uri="{FF2B5EF4-FFF2-40B4-BE49-F238E27FC236}">
                <a16:creationId xmlns:a16="http://schemas.microsoft.com/office/drawing/2014/main" id="{85C2CA88-5C1E-4A5F-BCA4-1233E8DCFFCA}"/>
              </a:ext>
            </a:extLst>
          </p:cNvPr>
          <p:cNvSpPr/>
          <p:nvPr/>
        </p:nvSpPr>
        <p:spPr>
          <a:xfrm>
            <a:off x="10707536" y="1474491"/>
            <a:ext cx="1069538" cy="1811206"/>
          </a:xfrm>
          <a:prstGeom prst="bracketPair">
            <a:avLst>
              <a:gd name="adj" fmla="val 17505"/>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5" name="TextBox 24">
            <a:extLst>
              <a:ext uri="{FF2B5EF4-FFF2-40B4-BE49-F238E27FC236}">
                <a16:creationId xmlns:a16="http://schemas.microsoft.com/office/drawing/2014/main" id="{DCA5D756-CBD1-7944-B223-80485F6C5866}"/>
              </a:ext>
            </a:extLst>
          </p:cNvPr>
          <p:cNvSpPr txBox="1"/>
          <p:nvPr/>
        </p:nvSpPr>
        <p:spPr>
          <a:xfrm>
            <a:off x="5984505" y="4216451"/>
            <a:ext cx="69406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1090</a:t>
            </a:r>
            <a:endParaRPr lang="vi-VN" dirty="0">
              <a:solidFill>
                <a:schemeClr val="bg1"/>
              </a:solidFill>
              <a:latin typeface="SF Compact Display Heavy" panose="02000000000000000000" pitchFamily="50" charset="0"/>
            </a:endParaRPr>
          </a:p>
        </p:txBody>
      </p:sp>
      <p:sp>
        <p:nvSpPr>
          <p:cNvPr id="30" name="TextBox 29">
            <a:extLst>
              <a:ext uri="{FF2B5EF4-FFF2-40B4-BE49-F238E27FC236}">
                <a16:creationId xmlns:a16="http://schemas.microsoft.com/office/drawing/2014/main" id="{55E60771-4C55-4FB4-600A-4172115E3701}"/>
              </a:ext>
            </a:extLst>
          </p:cNvPr>
          <p:cNvSpPr txBox="1"/>
          <p:nvPr/>
        </p:nvSpPr>
        <p:spPr>
          <a:xfrm>
            <a:off x="5984504" y="4776117"/>
            <a:ext cx="832848"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1509</a:t>
            </a:r>
            <a:endParaRPr lang="vi-VN" dirty="0">
              <a:solidFill>
                <a:schemeClr val="bg1"/>
              </a:solidFill>
              <a:latin typeface="SF Compact Display Heavy" panose="02000000000000000000" pitchFamily="50" charset="0"/>
            </a:endParaRPr>
          </a:p>
        </p:txBody>
      </p:sp>
      <p:sp>
        <p:nvSpPr>
          <p:cNvPr id="31" name="TextBox 30">
            <a:extLst>
              <a:ext uri="{FF2B5EF4-FFF2-40B4-BE49-F238E27FC236}">
                <a16:creationId xmlns:a16="http://schemas.microsoft.com/office/drawing/2014/main" id="{35D4DC1C-97C8-D76E-A244-6FBA147C6DA7}"/>
              </a:ext>
            </a:extLst>
          </p:cNvPr>
          <p:cNvSpPr txBox="1"/>
          <p:nvPr/>
        </p:nvSpPr>
        <p:spPr>
          <a:xfrm>
            <a:off x="5984504" y="5335783"/>
            <a:ext cx="77128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2035</a:t>
            </a:r>
            <a:endParaRPr lang="vi-VN" dirty="0">
              <a:solidFill>
                <a:schemeClr val="bg1"/>
              </a:solidFill>
              <a:latin typeface="SF Compact Display Heavy" panose="02000000000000000000" pitchFamily="50" charset="0"/>
            </a:endParaRPr>
          </a:p>
        </p:txBody>
      </p:sp>
      <p:sp>
        <p:nvSpPr>
          <p:cNvPr id="32" name="Double Bracket 31">
            <a:extLst>
              <a:ext uri="{FF2B5EF4-FFF2-40B4-BE49-F238E27FC236}">
                <a16:creationId xmlns:a16="http://schemas.microsoft.com/office/drawing/2014/main" id="{1D902BCF-E724-A995-B106-32641E8B1961}"/>
              </a:ext>
            </a:extLst>
          </p:cNvPr>
          <p:cNvSpPr/>
          <p:nvPr/>
        </p:nvSpPr>
        <p:spPr>
          <a:xfrm>
            <a:off x="5810303" y="4055180"/>
            <a:ext cx="1649685" cy="1811206"/>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33" name="TextBox 32">
            <a:extLst>
              <a:ext uri="{FF2B5EF4-FFF2-40B4-BE49-F238E27FC236}">
                <a16:creationId xmlns:a16="http://schemas.microsoft.com/office/drawing/2014/main" id="{8B8B564A-D2F1-165E-75FF-C52E3022C76D}"/>
              </a:ext>
            </a:extLst>
          </p:cNvPr>
          <p:cNvSpPr txBox="1"/>
          <p:nvPr/>
        </p:nvSpPr>
        <p:spPr>
          <a:xfrm>
            <a:off x="6686120" y="4216451"/>
            <a:ext cx="689174"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1185</a:t>
            </a:r>
            <a:endParaRPr lang="vi-VN" dirty="0">
              <a:solidFill>
                <a:schemeClr val="bg1"/>
              </a:solidFill>
              <a:latin typeface="SF Compact Display Heavy" panose="02000000000000000000" pitchFamily="50" charset="0"/>
            </a:endParaRPr>
          </a:p>
        </p:txBody>
      </p:sp>
      <p:sp>
        <p:nvSpPr>
          <p:cNvPr id="34" name="TextBox 33">
            <a:extLst>
              <a:ext uri="{FF2B5EF4-FFF2-40B4-BE49-F238E27FC236}">
                <a16:creationId xmlns:a16="http://schemas.microsoft.com/office/drawing/2014/main" id="{EE7D01D2-0EC3-6D34-E410-4CA82204DD42}"/>
              </a:ext>
            </a:extLst>
          </p:cNvPr>
          <p:cNvSpPr txBox="1"/>
          <p:nvPr/>
        </p:nvSpPr>
        <p:spPr>
          <a:xfrm>
            <a:off x="6686120" y="4776117"/>
            <a:ext cx="70420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1566</a:t>
            </a:r>
            <a:endParaRPr lang="vi-VN" dirty="0">
              <a:solidFill>
                <a:schemeClr val="bg1"/>
              </a:solidFill>
              <a:latin typeface="SF Compact Display Heavy" panose="02000000000000000000" pitchFamily="50" charset="0"/>
            </a:endParaRPr>
          </a:p>
        </p:txBody>
      </p:sp>
      <p:sp>
        <p:nvSpPr>
          <p:cNvPr id="35" name="TextBox 34">
            <a:extLst>
              <a:ext uri="{FF2B5EF4-FFF2-40B4-BE49-F238E27FC236}">
                <a16:creationId xmlns:a16="http://schemas.microsoft.com/office/drawing/2014/main" id="{AB648EA9-8C3D-EA86-2DD2-3937383F6FB7}"/>
              </a:ext>
            </a:extLst>
          </p:cNvPr>
          <p:cNvSpPr txBox="1"/>
          <p:nvPr/>
        </p:nvSpPr>
        <p:spPr>
          <a:xfrm>
            <a:off x="6720370" y="5294844"/>
            <a:ext cx="704199"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2130</a:t>
            </a:r>
          </a:p>
        </p:txBody>
      </p:sp>
      <p:sp>
        <p:nvSpPr>
          <p:cNvPr id="19" name="Equals 18">
            <a:extLst>
              <a:ext uri="{FF2B5EF4-FFF2-40B4-BE49-F238E27FC236}">
                <a16:creationId xmlns:a16="http://schemas.microsoft.com/office/drawing/2014/main" id="{6C7FE1D7-07F4-67B1-60AA-19191905A1F8}"/>
              </a:ext>
            </a:extLst>
          </p:cNvPr>
          <p:cNvSpPr/>
          <p:nvPr/>
        </p:nvSpPr>
        <p:spPr>
          <a:xfrm>
            <a:off x="7551025" y="4529289"/>
            <a:ext cx="484909" cy="750000"/>
          </a:xfrm>
          <a:prstGeom prst="mathEqual">
            <a:avLst>
              <a:gd name="adj1" fmla="val 5047"/>
              <a:gd name="adj2" fmla="val 1914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41" name="TextBox 40">
            <a:extLst>
              <a:ext uri="{FF2B5EF4-FFF2-40B4-BE49-F238E27FC236}">
                <a16:creationId xmlns:a16="http://schemas.microsoft.com/office/drawing/2014/main" id="{17038E80-65F5-1A36-A78A-6FC44D275B4D}"/>
              </a:ext>
            </a:extLst>
          </p:cNvPr>
          <p:cNvSpPr txBox="1"/>
          <p:nvPr/>
        </p:nvSpPr>
        <p:spPr>
          <a:xfrm>
            <a:off x="9749279" y="4719623"/>
            <a:ext cx="132013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a:t>
            </a:r>
            <a:r>
              <a:rPr lang="vi-VN" dirty="0" err="1">
                <a:solidFill>
                  <a:schemeClr val="bg1"/>
                </a:solidFill>
                <a:latin typeface="SF Compact Display Heavy" panose="02000000000000000000" pitchFamily="50" charset="0"/>
              </a:rPr>
              <a:t>mod</a:t>
            </a:r>
            <a:r>
              <a:rPr lang="vi-VN" dirty="0">
                <a:solidFill>
                  <a:schemeClr val="bg1"/>
                </a:solidFill>
                <a:latin typeface="SF Compact Display Heavy" panose="02000000000000000000" pitchFamily="50" charset="0"/>
              </a:rPr>
              <a:t> 94 )</a:t>
            </a:r>
          </a:p>
        </p:txBody>
      </p:sp>
      <p:sp>
        <p:nvSpPr>
          <p:cNvPr id="42" name="TextBox 41">
            <a:extLst>
              <a:ext uri="{FF2B5EF4-FFF2-40B4-BE49-F238E27FC236}">
                <a16:creationId xmlns:a16="http://schemas.microsoft.com/office/drawing/2014/main" id="{66F3EDB6-4BD2-D0AF-CCF3-F403B90ACC32}"/>
              </a:ext>
            </a:extLst>
          </p:cNvPr>
          <p:cNvSpPr txBox="1"/>
          <p:nvPr/>
        </p:nvSpPr>
        <p:spPr>
          <a:xfrm>
            <a:off x="8342033" y="4216451"/>
            <a:ext cx="694062"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44" name="TextBox 43">
            <a:extLst>
              <a:ext uri="{FF2B5EF4-FFF2-40B4-BE49-F238E27FC236}">
                <a16:creationId xmlns:a16="http://schemas.microsoft.com/office/drawing/2014/main" id="{F2041F62-89BA-C2B1-A037-DE5E8E31ACB3}"/>
              </a:ext>
            </a:extLst>
          </p:cNvPr>
          <p:cNvSpPr txBox="1"/>
          <p:nvPr/>
        </p:nvSpPr>
        <p:spPr>
          <a:xfrm>
            <a:off x="8342032" y="4776117"/>
            <a:ext cx="83284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45" name="TextBox 44">
            <a:extLst>
              <a:ext uri="{FF2B5EF4-FFF2-40B4-BE49-F238E27FC236}">
                <a16:creationId xmlns:a16="http://schemas.microsoft.com/office/drawing/2014/main" id="{44A824AF-F48C-12D8-435C-EE452E3312B8}"/>
              </a:ext>
            </a:extLst>
          </p:cNvPr>
          <p:cNvSpPr txBox="1"/>
          <p:nvPr/>
        </p:nvSpPr>
        <p:spPr>
          <a:xfrm>
            <a:off x="8342032" y="5335783"/>
            <a:ext cx="771282"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46" name="Double Bracket 45">
            <a:extLst>
              <a:ext uri="{FF2B5EF4-FFF2-40B4-BE49-F238E27FC236}">
                <a16:creationId xmlns:a16="http://schemas.microsoft.com/office/drawing/2014/main" id="{E48ECD58-9A92-50CE-5AB1-EB56BB6284C6}"/>
              </a:ext>
            </a:extLst>
          </p:cNvPr>
          <p:cNvSpPr/>
          <p:nvPr/>
        </p:nvSpPr>
        <p:spPr>
          <a:xfrm>
            <a:off x="8167831" y="4055180"/>
            <a:ext cx="1429969" cy="1811206"/>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47" name="TextBox 46">
            <a:extLst>
              <a:ext uri="{FF2B5EF4-FFF2-40B4-BE49-F238E27FC236}">
                <a16:creationId xmlns:a16="http://schemas.microsoft.com/office/drawing/2014/main" id="{245F0504-C7AD-3DEE-7E9B-54E07F9A7213}"/>
              </a:ext>
            </a:extLst>
          </p:cNvPr>
          <p:cNvSpPr txBox="1"/>
          <p:nvPr/>
        </p:nvSpPr>
        <p:spPr>
          <a:xfrm>
            <a:off x="8858944" y="4216451"/>
            <a:ext cx="474425"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a:t>
            </a:r>
            <a:endParaRPr lang="vi-VN" dirty="0">
              <a:solidFill>
                <a:schemeClr val="bg1"/>
              </a:solidFill>
              <a:latin typeface="SF Compact Display Heavy" panose="02000000000000000000" pitchFamily="50" charset="0"/>
            </a:endParaRPr>
          </a:p>
        </p:txBody>
      </p:sp>
      <p:sp>
        <p:nvSpPr>
          <p:cNvPr id="48" name="TextBox 47">
            <a:extLst>
              <a:ext uri="{FF2B5EF4-FFF2-40B4-BE49-F238E27FC236}">
                <a16:creationId xmlns:a16="http://schemas.microsoft.com/office/drawing/2014/main" id="{C08991B3-165A-C877-F2D2-63830B06AB68}"/>
              </a:ext>
            </a:extLst>
          </p:cNvPr>
          <p:cNvSpPr txBox="1"/>
          <p:nvPr/>
        </p:nvSpPr>
        <p:spPr>
          <a:xfrm>
            <a:off x="8858944" y="4776117"/>
            <a:ext cx="474425"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62</a:t>
            </a:r>
            <a:endParaRPr lang="vi-VN" dirty="0">
              <a:solidFill>
                <a:schemeClr val="bg1"/>
              </a:solidFill>
              <a:latin typeface="SF Compact Display Heavy" panose="02000000000000000000" pitchFamily="50" charset="0"/>
            </a:endParaRPr>
          </a:p>
        </p:txBody>
      </p:sp>
      <p:sp>
        <p:nvSpPr>
          <p:cNvPr id="49" name="TextBox 48">
            <a:extLst>
              <a:ext uri="{FF2B5EF4-FFF2-40B4-BE49-F238E27FC236}">
                <a16:creationId xmlns:a16="http://schemas.microsoft.com/office/drawing/2014/main" id="{9E86FEDB-CF05-11BD-365C-3E4A23F27368}"/>
              </a:ext>
            </a:extLst>
          </p:cNvPr>
          <p:cNvSpPr txBox="1"/>
          <p:nvPr/>
        </p:nvSpPr>
        <p:spPr>
          <a:xfrm>
            <a:off x="8893194" y="5294844"/>
            <a:ext cx="474425"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62</a:t>
            </a:r>
            <a:endParaRPr lang="vi-VN" dirty="0">
              <a:solidFill>
                <a:schemeClr val="bg1"/>
              </a:solidFill>
              <a:latin typeface="SF Compact Display Heavy" panose="02000000000000000000" pitchFamily="50" charset="0"/>
            </a:endParaRPr>
          </a:p>
        </p:txBody>
      </p:sp>
      <p:sp>
        <p:nvSpPr>
          <p:cNvPr id="5" name="Rectangle: Rounded Corners 4">
            <a:extLst>
              <a:ext uri="{FF2B5EF4-FFF2-40B4-BE49-F238E27FC236}">
                <a16:creationId xmlns:a16="http://schemas.microsoft.com/office/drawing/2014/main" id="{215B12C3-E17C-51F7-013C-AF67F87C0E9C}"/>
              </a:ext>
            </a:extLst>
          </p:cNvPr>
          <p:cNvSpPr/>
          <p:nvPr/>
        </p:nvSpPr>
        <p:spPr>
          <a:xfrm>
            <a:off x="271629" y="2755094"/>
            <a:ext cx="4503572" cy="2021023"/>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5">
            <a:extLst>
              <a:ext uri="{FF2B5EF4-FFF2-40B4-BE49-F238E27FC236}">
                <a16:creationId xmlns:a16="http://schemas.microsoft.com/office/drawing/2014/main" id="{A833048C-5C6E-D2D7-8009-D4722A6C43CA}"/>
              </a:ext>
            </a:extLst>
          </p:cNvPr>
          <p:cNvSpPr txBox="1"/>
          <p:nvPr/>
        </p:nvSpPr>
        <p:spPr>
          <a:xfrm>
            <a:off x="614043" y="3124426"/>
            <a:ext cx="3769272" cy="1200329"/>
          </a:xfrm>
          <a:prstGeom prst="rect">
            <a:avLst/>
          </a:prstGeom>
          <a:noFill/>
        </p:spPr>
        <p:txBody>
          <a:bodyPr wrap="square" rtlCol="0">
            <a:spAutoFit/>
          </a:bodyPr>
          <a:lstStyle/>
          <a:p>
            <a:r>
              <a:rPr lang="en-US" sz="2400" b="1" dirty="0">
                <a:solidFill>
                  <a:schemeClr val="bg1">
                    <a:lumMod val="85000"/>
                  </a:schemeClr>
                </a:solidFill>
                <a:latin typeface="SF Compact Display" panose="02000000000000000000" pitchFamily="50" charset="0"/>
              </a:rPr>
              <a:t>Then modulo 94 (cause from |SPACE| 32 to “}” 125: 125 – 32+1 = 94) </a:t>
            </a:r>
            <a:endParaRPr lang="vi-VN" sz="2400" dirty="0">
              <a:solidFill>
                <a:schemeClr val="bg1">
                  <a:lumMod val="85000"/>
                </a:schemeClr>
              </a:solidFill>
              <a:latin typeface="SF Compact Display" panose="02000000000000000000" pitchFamily="50" charset="0"/>
            </a:endParaRPr>
          </a:p>
        </p:txBody>
      </p:sp>
    </p:spTree>
    <p:extLst>
      <p:ext uri="{BB962C8B-B14F-4D97-AF65-F5344CB8AC3E}">
        <p14:creationId xmlns:p14="http://schemas.microsoft.com/office/powerpoint/2010/main" val="252244897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17945B-D184-45CE-CF8E-70E6D0BF8087}"/>
              </a:ext>
            </a:extLst>
          </p:cNvPr>
          <p:cNvSpPr txBox="1"/>
          <p:nvPr/>
        </p:nvSpPr>
        <p:spPr>
          <a:xfrm>
            <a:off x="5711913" y="-1988893"/>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4" name="TextBox 3">
            <a:extLst>
              <a:ext uri="{FF2B5EF4-FFF2-40B4-BE49-F238E27FC236}">
                <a16:creationId xmlns:a16="http://schemas.microsoft.com/office/drawing/2014/main" id="{864696F0-B6EF-2C65-D2F9-3E78DC04F185}"/>
              </a:ext>
            </a:extLst>
          </p:cNvPr>
          <p:cNvSpPr txBox="1"/>
          <p:nvPr/>
        </p:nvSpPr>
        <p:spPr>
          <a:xfrm>
            <a:off x="5711913" y="285638"/>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43" name="TextBox 42">
            <a:extLst>
              <a:ext uri="{FF2B5EF4-FFF2-40B4-BE49-F238E27FC236}">
                <a16:creationId xmlns:a16="http://schemas.microsoft.com/office/drawing/2014/main" id="{451C4F30-E652-D546-1F0E-E08BA3D1D9E1}"/>
              </a:ext>
            </a:extLst>
          </p:cNvPr>
          <p:cNvSpPr txBox="1"/>
          <p:nvPr/>
        </p:nvSpPr>
        <p:spPr>
          <a:xfrm>
            <a:off x="5680763" y="1332120"/>
            <a:ext cx="1465942"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66" name="TextBox 65">
            <a:extLst>
              <a:ext uri="{FF2B5EF4-FFF2-40B4-BE49-F238E27FC236}">
                <a16:creationId xmlns:a16="http://schemas.microsoft.com/office/drawing/2014/main" id="{D68D63B2-24CC-1B57-2E56-E5ABA1A33D11}"/>
              </a:ext>
            </a:extLst>
          </p:cNvPr>
          <p:cNvSpPr txBox="1"/>
          <p:nvPr/>
        </p:nvSpPr>
        <p:spPr>
          <a:xfrm>
            <a:off x="8893194" y="1332120"/>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grpSp>
        <p:nvGrpSpPr>
          <p:cNvPr id="67" name="Group 66">
            <a:extLst>
              <a:ext uri="{FF2B5EF4-FFF2-40B4-BE49-F238E27FC236}">
                <a16:creationId xmlns:a16="http://schemas.microsoft.com/office/drawing/2014/main" id="{B42B19E5-1C5C-3D32-CCC7-5A781B7B7E34}"/>
              </a:ext>
            </a:extLst>
          </p:cNvPr>
          <p:cNvGrpSpPr/>
          <p:nvPr/>
        </p:nvGrpSpPr>
        <p:grpSpPr>
          <a:xfrm>
            <a:off x="7146705" y="1474491"/>
            <a:ext cx="1293550" cy="1811206"/>
            <a:chOff x="9287894" y="3692566"/>
            <a:chExt cx="1293550" cy="1811206"/>
          </a:xfrm>
        </p:grpSpPr>
        <p:sp>
          <p:nvSpPr>
            <p:cNvPr id="68" name="TextBox 67">
              <a:extLst>
                <a:ext uri="{FF2B5EF4-FFF2-40B4-BE49-F238E27FC236}">
                  <a16:creationId xmlns:a16="http://schemas.microsoft.com/office/drawing/2014/main" id="{D88EB34F-9B41-7D2B-2A0C-E859C5879C80}"/>
                </a:ext>
              </a:extLst>
            </p:cNvPr>
            <p:cNvSpPr txBox="1"/>
            <p:nvPr/>
          </p:nvSpPr>
          <p:spPr>
            <a:xfrm>
              <a:off x="9462095"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69" name="TextBox 68">
              <a:extLst>
                <a:ext uri="{FF2B5EF4-FFF2-40B4-BE49-F238E27FC236}">
                  <a16:creationId xmlns:a16="http://schemas.microsoft.com/office/drawing/2014/main" id="{C2EB7C4E-350D-A110-A1CD-8F2FB2E90544}"/>
                </a:ext>
              </a:extLst>
            </p:cNvPr>
            <p:cNvSpPr txBox="1"/>
            <p:nvPr/>
          </p:nvSpPr>
          <p:spPr>
            <a:xfrm>
              <a:off x="9462094" y="4413503"/>
              <a:ext cx="50476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35</a:t>
              </a:r>
            </a:p>
          </p:txBody>
        </p:sp>
        <p:sp>
          <p:nvSpPr>
            <p:cNvPr id="70" name="TextBox 69">
              <a:extLst>
                <a:ext uri="{FF2B5EF4-FFF2-40B4-BE49-F238E27FC236}">
                  <a16:creationId xmlns:a16="http://schemas.microsoft.com/office/drawing/2014/main" id="{26B0579F-67F2-34D1-716D-22C274C86F61}"/>
                </a:ext>
              </a:extLst>
            </p:cNvPr>
            <p:cNvSpPr txBox="1"/>
            <p:nvPr/>
          </p:nvSpPr>
          <p:spPr>
            <a:xfrm>
              <a:off x="9462094" y="4973169"/>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71" name="Double Bracket 70">
              <a:extLst>
                <a:ext uri="{FF2B5EF4-FFF2-40B4-BE49-F238E27FC236}">
                  <a16:creationId xmlns:a16="http://schemas.microsoft.com/office/drawing/2014/main" id="{3962EA67-DE61-FC96-0FF8-41017F95D6E6}"/>
                </a:ext>
              </a:extLst>
            </p:cNvPr>
            <p:cNvSpPr/>
            <p:nvPr/>
          </p:nvSpPr>
          <p:spPr>
            <a:xfrm>
              <a:off x="9287894" y="3692566"/>
              <a:ext cx="1293550" cy="1811206"/>
            </a:xfrm>
            <a:prstGeom prst="bracketPair">
              <a:avLst>
                <a:gd name="adj" fmla="val 1105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72" name="TextBox 71">
              <a:extLst>
                <a:ext uri="{FF2B5EF4-FFF2-40B4-BE49-F238E27FC236}">
                  <a16:creationId xmlns:a16="http://schemas.microsoft.com/office/drawing/2014/main" id="{6324DDD6-B0A3-AF94-8299-9C65F9B4E954}"/>
                </a:ext>
              </a:extLst>
            </p:cNvPr>
            <p:cNvSpPr txBox="1"/>
            <p:nvPr/>
          </p:nvSpPr>
          <p:spPr>
            <a:xfrm>
              <a:off x="10053248" y="385383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52</a:t>
              </a:r>
            </a:p>
          </p:txBody>
        </p:sp>
        <p:sp>
          <p:nvSpPr>
            <p:cNvPr id="73" name="TextBox 72">
              <a:extLst>
                <a:ext uri="{FF2B5EF4-FFF2-40B4-BE49-F238E27FC236}">
                  <a16:creationId xmlns:a16="http://schemas.microsoft.com/office/drawing/2014/main" id="{5CAA7962-CD2B-03BF-D148-6B5BB8F8DD85}"/>
                </a:ext>
              </a:extLst>
            </p:cNvPr>
            <p:cNvSpPr txBox="1"/>
            <p:nvPr/>
          </p:nvSpPr>
          <p:spPr>
            <a:xfrm>
              <a:off x="10053247" y="4413503"/>
              <a:ext cx="46245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74" name="TextBox 73">
              <a:extLst>
                <a:ext uri="{FF2B5EF4-FFF2-40B4-BE49-F238E27FC236}">
                  <a16:creationId xmlns:a16="http://schemas.microsoft.com/office/drawing/2014/main" id="{1BAD26BA-21BF-EFB3-84C0-38093DCA41DB}"/>
                </a:ext>
              </a:extLst>
            </p:cNvPr>
            <p:cNvSpPr txBox="1"/>
            <p:nvPr/>
          </p:nvSpPr>
          <p:spPr>
            <a:xfrm>
              <a:off x="10053248" y="4973169"/>
              <a:ext cx="46961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grpSp>
      <p:sp>
        <p:nvSpPr>
          <p:cNvPr id="16" name="Double Bracket 15">
            <a:extLst>
              <a:ext uri="{FF2B5EF4-FFF2-40B4-BE49-F238E27FC236}">
                <a16:creationId xmlns:a16="http://schemas.microsoft.com/office/drawing/2014/main" id="{45633855-0EC7-99DB-4E1A-316848E7BA49}"/>
              </a:ext>
            </a:extLst>
          </p:cNvPr>
          <p:cNvSpPr/>
          <p:nvPr/>
        </p:nvSpPr>
        <p:spPr>
          <a:xfrm>
            <a:off x="10707536" y="1474491"/>
            <a:ext cx="1069538" cy="1811206"/>
          </a:xfrm>
          <a:prstGeom prst="bracketPair">
            <a:avLst>
              <a:gd name="adj" fmla="val 17505"/>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8" name="TextBox 7">
            <a:extLst>
              <a:ext uri="{FF2B5EF4-FFF2-40B4-BE49-F238E27FC236}">
                <a16:creationId xmlns:a16="http://schemas.microsoft.com/office/drawing/2014/main" id="{E5EBE528-0D38-94C7-79DE-D3620A082879}"/>
              </a:ext>
            </a:extLst>
          </p:cNvPr>
          <p:cNvSpPr txBox="1"/>
          <p:nvPr/>
        </p:nvSpPr>
        <p:spPr>
          <a:xfrm>
            <a:off x="10751488" y="1635762"/>
            <a:ext cx="694062"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14" name="TextBox 13">
            <a:extLst>
              <a:ext uri="{FF2B5EF4-FFF2-40B4-BE49-F238E27FC236}">
                <a16:creationId xmlns:a16="http://schemas.microsoft.com/office/drawing/2014/main" id="{29854A99-9B74-EF2E-3779-16C5B2F2AD95}"/>
              </a:ext>
            </a:extLst>
          </p:cNvPr>
          <p:cNvSpPr txBox="1"/>
          <p:nvPr/>
        </p:nvSpPr>
        <p:spPr>
          <a:xfrm>
            <a:off x="10751487" y="2195428"/>
            <a:ext cx="83284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15" name="TextBox 14">
            <a:extLst>
              <a:ext uri="{FF2B5EF4-FFF2-40B4-BE49-F238E27FC236}">
                <a16:creationId xmlns:a16="http://schemas.microsoft.com/office/drawing/2014/main" id="{1662BAB3-2482-6EC6-9960-C1487483A569}"/>
              </a:ext>
            </a:extLst>
          </p:cNvPr>
          <p:cNvSpPr txBox="1"/>
          <p:nvPr/>
        </p:nvSpPr>
        <p:spPr>
          <a:xfrm>
            <a:off x="10751487" y="2755094"/>
            <a:ext cx="771282"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32" name="TextBox 31">
            <a:extLst>
              <a:ext uri="{FF2B5EF4-FFF2-40B4-BE49-F238E27FC236}">
                <a16:creationId xmlns:a16="http://schemas.microsoft.com/office/drawing/2014/main" id="{9F059948-6117-C98E-05D0-C0CBA642CAF4}"/>
              </a:ext>
            </a:extLst>
          </p:cNvPr>
          <p:cNvSpPr txBox="1"/>
          <p:nvPr/>
        </p:nvSpPr>
        <p:spPr>
          <a:xfrm>
            <a:off x="11268399" y="1635762"/>
            <a:ext cx="474425"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a:t>
            </a:r>
            <a:endParaRPr lang="vi-VN" dirty="0">
              <a:solidFill>
                <a:schemeClr val="bg1"/>
              </a:solidFill>
              <a:latin typeface="SF Compact Display Heavy" panose="02000000000000000000" pitchFamily="50" charset="0"/>
            </a:endParaRPr>
          </a:p>
        </p:txBody>
      </p:sp>
      <p:sp>
        <p:nvSpPr>
          <p:cNvPr id="33" name="TextBox 32">
            <a:extLst>
              <a:ext uri="{FF2B5EF4-FFF2-40B4-BE49-F238E27FC236}">
                <a16:creationId xmlns:a16="http://schemas.microsoft.com/office/drawing/2014/main" id="{AB8033D4-0393-44EC-57E5-699284B18D54}"/>
              </a:ext>
            </a:extLst>
          </p:cNvPr>
          <p:cNvSpPr txBox="1"/>
          <p:nvPr/>
        </p:nvSpPr>
        <p:spPr>
          <a:xfrm>
            <a:off x="11268399" y="2195428"/>
            <a:ext cx="474425"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62</a:t>
            </a:r>
            <a:endParaRPr lang="vi-VN" dirty="0">
              <a:solidFill>
                <a:schemeClr val="bg1"/>
              </a:solidFill>
              <a:latin typeface="SF Compact Display Heavy" panose="02000000000000000000" pitchFamily="50" charset="0"/>
            </a:endParaRPr>
          </a:p>
        </p:txBody>
      </p:sp>
      <p:sp>
        <p:nvSpPr>
          <p:cNvPr id="34" name="TextBox 33">
            <a:extLst>
              <a:ext uri="{FF2B5EF4-FFF2-40B4-BE49-F238E27FC236}">
                <a16:creationId xmlns:a16="http://schemas.microsoft.com/office/drawing/2014/main" id="{604C6FE4-9383-D05A-3F44-89C070EF8129}"/>
              </a:ext>
            </a:extLst>
          </p:cNvPr>
          <p:cNvSpPr txBox="1"/>
          <p:nvPr/>
        </p:nvSpPr>
        <p:spPr>
          <a:xfrm>
            <a:off x="11302649" y="2714155"/>
            <a:ext cx="474425"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62</a:t>
            </a:r>
            <a:endParaRPr lang="vi-VN" dirty="0">
              <a:solidFill>
                <a:schemeClr val="bg1"/>
              </a:solidFill>
              <a:latin typeface="SF Compact Display Heavy" panose="02000000000000000000" pitchFamily="50" charset="0"/>
            </a:endParaRPr>
          </a:p>
        </p:txBody>
      </p:sp>
      <p:sp>
        <p:nvSpPr>
          <p:cNvPr id="5" name="Rectangle: Rounded Corners 4">
            <a:extLst>
              <a:ext uri="{FF2B5EF4-FFF2-40B4-BE49-F238E27FC236}">
                <a16:creationId xmlns:a16="http://schemas.microsoft.com/office/drawing/2014/main" id="{E344D81F-E42B-C4CB-2C04-5102A37B1B64}"/>
              </a:ext>
            </a:extLst>
          </p:cNvPr>
          <p:cNvSpPr/>
          <p:nvPr/>
        </p:nvSpPr>
        <p:spPr>
          <a:xfrm>
            <a:off x="271629" y="3124426"/>
            <a:ext cx="4503572" cy="1273403"/>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5">
            <a:extLst>
              <a:ext uri="{FF2B5EF4-FFF2-40B4-BE49-F238E27FC236}">
                <a16:creationId xmlns:a16="http://schemas.microsoft.com/office/drawing/2014/main" id="{733B1892-F158-FA3D-33EB-66B96ED53571}"/>
              </a:ext>
            </a:extLst>
          </p:cNvPr>
          <p:cNvSpPr txBox="1"/>
          <p:nvPr/>
        </p:nvSpPr>
        <p:spPr>
          <a:xfrm>
            <a:off x="614043" y="3350106"/>
            <a:ext cx="3769272" cy="830997"/>
          </a:xfrm>
          <a:prstGeom prst="rect">
            <a:avLst/>
          </a:prstGeom>
          <a:noFill/>
        </p:spPr>
        <p:txBody>
          <a:bodyPr wrap="square" rtlCol="0">
            <a:spAutoFit/>
          </a:bodyPr>
          <a:lstStyle/>
          <a:p>
            <a:r>
              <a:rPr lang="en-US" sz="2400" b="1" dirty="0">
                <a:solidFill>
                  <a:schemeClr val="bg1">
                    <a:lumMod val="85000"/>
                  </a:schemeClr>
                </a:solidFill>
                <a:latin typeface="SF Compact Display" panose="02000000000000000000" pitchFamily="50" charset="0"/>
              </a:rPr>
              <a:t>The result is ciphertext matrix</a:t>
            </a:r>
            <a:endParaRPr lang="vi-VN" sz="2400" dirty="0">
              <a:solidFill>
                <a:schemeClr val="bg1">
                  <a:lumMod val="85000"/>
                </a:schemeClr>
              </a:solidFill>
              <a:latin typeface="SF Compact Display" panose="02000000000000000000" pitchFamily="50" charset="0"/>
            </a:endParaRPr>
          </a:p>
        </p:txBody>
      </p:sp>
    </p:spTree>
    <p:extLst>
      <p:ext uri="{BB962C8B-B14F-4D97-AF65-F5344CB8AC3E}">
        <p14:creationId xmlns:p14="http://schemas.microsoft.com/office/powerpoint/2010/main" val="312664857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271629" y="813593"/>
            <a:ext cx="4503572" cy="5504080"/>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614043" y="931969"/>
            <a:ext cx="3769272" cy="5262979"/>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Finally, the ciphertext matrix is converted back into a sequence of characters based on the alphabet. Each numeric value in the matrix is converted back to the character corresponding to the space between that character and the space character in the ASCII encoding. The end result of the encoding is returned as a string.</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17945B-D184-45CE-CF8E-70E6D0BF8087}"/>
              </a:ext>
            </a:extLst>
          </p:cNvPr>
          <p:cNvSpPr txBox="1"/>
          <p:nvPr/>
        </p:nvSpPr>
        <p:spPr>
          <a:xfrm>
            <a:off x="5711913" y="-1988893"/>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4" name="TextBox 3">
            <a:extLst>
              <a:ext uri="{FF2B5EF4-FFF2-40B4-BE49-F238E27FC236}">
                <a16:creationId xmlns:a16="http://schemas.microsoft.com/office/drawing/2014/main" id="{864696F0-B6EF-2C65-D2F9-3E78DC04F185}"/>
              </a:ext>
            </a:extLst>
          </p:cNvPr>
          <p:cNvSpPr txBox="1"/>
          <p:nvPr/>
        </p:nvSpPr>
        <p:spPr>
          <a:xfrm>
            <a:off x="5711913" y="285638"/>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66" name="TextBox 65">
            <a:extLst>
              <a:ext uri="{FF2B5EF4-FFF2-40B4-BE49-F238E27FC236}">
                <a16:creationId xmlns:a16="http://schemas.microsoft.com/office/drawing/2014/main" id="{D68D63B2-24CC-1B57-2E56-E5ABA1A33D11}"/>
              </a:ext>
            </a:extLst>
          </p:cNvPr>
          <p:cNvSpPr txBox="1"/>
          <p:nvPr/>
        </p:nvSpPr>
        <p:spPr>
          <a:xfrm>
            <a:off x="5711913" y="1332120"/>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10" name="TextBox 9">
            <a:extLst>
              <a:ext uri="{FF2B5EF4-FFF2-40B4-BE49-F238E27FC236}">
                <a16:creationId xmlns:a16="http://schemas.microsoft.com/office/drawing/2014/main" id="{A8C069AB-C8B5-BE96-8D8E-F6017AF2F746}"/>
              </a:ext>
            </a:extLst>
          </p:cNvPr>
          <p:cNvSpPr txBox="1"/>
          <p:nvPr/>
        </p:nvSpPr>
        <p:spPr>
          <a:xfrm>
            <a:off x="7352057" y="1332120"/>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11" name="TextBox 10">
            <a:extLst>
              <a:ext uri="{FF2B5EF4-FFF2-40B4-BE49-F238E27FC236}">
                <a16:creationId xmlns:a16="http://schemas.microsoft.com/office/drawing/2014/main" id="{754D0783-A3F1-D0F9-CECF-A9E1A9203704}"/>
              </a:ext>
            </a:extLst>
          </p:cNvPr>
          <p:cNvSpPr txBox="1"/>
          <p:nvPr/>
        </p:nvSpPr>
        <p:spPr>
          <a:xfrm>
            <a:off x="7960716" y="1332120"/>
            <a:ext cx="32789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13" name="TextBox 12">
            <a:extLst>
              <a:ext uri="{FF2B5EF4-FFF2-40B4-BE49-F238E27FC236}">
                <a16:creationId xmlns:a16="http://schemas.microsoft.com/office/drawing/2014/main" id="{F41B2F7E-63E6-BFBF-C31C-DEC5D0BB83DF}"/>
              </a:ext>
            </a:extLst>
          </p:cNvPr>
          <p:cNvSpPr txBox="1"/>
          <p:nvPr/>
        </p:nvSpPr>
        <p:spPr>
          <a:xfrm>
            <a:off x="8409154" y="1332120"/>
            <a:ext cx="44691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44" name="TextBox 43">
            <a:extLst>
              <a:ext uri="{FF2B5EF4-FFF2-40B4-BE49-F238E27FC236}">
                <a16:creationId xmlns:a16="http://schemas.microsoft.com/office/drawing/2014/main" id="{C82872E4-8DC7-CA66-A36D-4B31441910B1}"/>
              </a:ext>
            </a:extLst>
          </p:cNvPr>
          <p:cNvSpPr txBox="1"/>
          <p:nvPr/>
        </p:nvSpPr>
        <p:spPr>
          <a:xfrm>
            <a:off x="8976614" y="1332120"/>
            <a:ext cx="45714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a:t>
            </a:r>
            <a:endParaRPr lang="vi-VN" dirty="0">
              <a:solidFill>
                <a:schemeClr val="bg1"/>
              </a:solidFill>
              <a:latin typeface="SF Compact Display Heavy" panose="02000000000000000000" pitchFamily="50" charset="0"/>
            </a:endParaRPr>
          </a:p>
        </p:txBody>
      </p:sp>
      <p:sp>
        <p:nvSpPr>
          <p:cNvPr id="45" name="TextBox 44">
            <a:extLst>
              <a:ext uri="{FF2B5EF4-FFF2-40B4-BE49-F238E27FC236}">
                <a16:creationId xmlns:a16="http://schemas.microsoft.com/office/drawing/2014/main" id="{6709FE65-5D72-A196-5152-F0C6AE4DA867}"/>
              </a:ext>
            </a:extLst>
          </p:cNvPr>
          <p:cNvSpPr txBox="1"/>
          <p:nvPr/>
        </p:nvSpPr>
        <p:spPr>
          <a:xfrm>
            <a:off x="9554299" y="1332120"/>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46" name="TextBox 45">
            <a:extLst>
              <a:ext uri="{FF2B5EF4-FFF2-40B4-BE49-F238E27FC236}">
                <a16:creationId xmlns:a16="http://schemas.microsoft.com/office/drawing/2014/main" id="{10E214D6-B3AD-E5E4-A09E-D7F4ED34C4F9}"/>
              </a:ext>
            </a:extLst>
          </p:cNvPr>
          <p:cNvSpPr txBox="1"/>
          <p:nvPr/>
        </p:nvSpPr>
        <p:spPr>
          <a:xfrm>
            <a:off x="10131984" y="1332120"/>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5" name="TextBox 4">
            <a:extLst>
              <a:ext uri="{FF2B5EF4-FFF2-40B4-BE49-F238E27FC236}">
                <a16:creationId xmlns:a16="http://schemas.microsoft.com/office/drawing/2014/main" id="{CE913684-844C-F741-123E-694C8FCFF091}"/>
              </a:ext>
            </a:extLst>
          </p:cNvPr>
          <p:cNvSpPr txBox="1"/>
          <p:nvPr/>
        </p:nvSpPr>
        <p:spPr>
          <a:xfrm>
            <a:off x="7407475" y="1872183"/>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X</a:t>
            </a:r>
          </a:p>
        </p:txBody>
      </p:sp>
      <p:sp>
        <p:nvSpPr>
          <p:cNvPr id="6" name="TextBox 5">
            <a:extLst>
              <a:ext uri="{FF2B5EF4-FFF2-40B4-BE49-F238E27FC236}">
                <a16:creationId xmlns:a16="http://schemas.microsoft.com/office/drawing/2014/main" id="{E7F39327-B4E2-A883-46BC-8C089FB55B65}"/>
              </a:ext>
            </a:extLst>
          </p:cNvPr>
          <p:cNvSpPr txBox="1"/>
          <p:nvPr/>
        </p:nvSpPr>
        <p:spPr>
          <a:xfrm>
            <a:off x="7960716" y="1872183"/>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8" name="TextBox 7">
            <a:extLst>
              <a:ext uri="{FF2B5EF4-FFF2-40B4-BE49-F238E27FC236}">
                <a16:creationId xmlns:a16="http://schemas.microsoft.com/office/drawing/2014/main" id="{CADDBF1B-641C-A94B-14F9-E9AB73E4D8B7}"/>
              </a:ext>
            </a:extLst>
          </p:cNvPr>
          <p:cNvSpPr txBox="1"/>
          <p:nvPr/>
        </p:nvSpPr>
        <p:spPr>
          <a:xfrm>
            <a:off x="8478644" y="1872183"/>
            <a:ext cx="3079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 name="TextBox 8">
            <a:extLst>
              <a:ext uri="{FF2B5EF4-FFF2-40B4-BE49-F238E27FC236}">
                <a16:creationId xmlns:a16="http://schemas.microsoft.com/office/drawing/2014/main" id="{E52F7DD1-9FD1-DC48-DB0F-B1A1494CADFB}"/>
              </a:ext>
            </a:extLst>
          </p:cNvPr>
          <p:cNvSpPr txBox="1"/>
          <p:nvPr/>
        </p:nvSpPr>
        <p:spPr>
          <a:xfrm>
            <a:off x="9006765"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Y</a:t>
            </a:r>
          </a:p>
        </p:txBody>
      </p:sp>
      <p:sp>
        <p:nvSpPr>
          <p:cNvPr id="14" name="TextBox 13">
            <a:extLst>
              <a:ext uri="{FF2B5EF4-FFF2-40B4-BE49-F238E27FC236}">
                <a16:creationId xmlns:a16="http://schemas.microsoft.com/office/drawing/2014/main" id="{CD9AB7ED-7F32-B337-53CF-5847349E1E5C}"/>
              </a:ext>
            </a:extLst>
          </p:cNvPr>
          <p:cNvSpPr txBox="1"/>
          <p:nvPr/>
        </p:nvSpPr>
        <p:spPr>
          <a:xfrm>
            <a:off x="9633975"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5" name="TextBox 14">
            <a:extLst>
              <a:ext uri="{FF2B5EF4-FFF2-40B4-BE49-F238E27FC236}">
                <a16:creationId xmlns:a16="http://schemas.microsoft.com/office/drawing/2014/main" id="{6F395958-2043-E2F7-F64C-C595A95BD821}"/>
              </a:ext>
            </a:extLst>
          </p:cNvPr>
          <p:cNvSpPr txBox="1"/>
          <p:nvPr/>
        </p:nvSpPr>
        <p:spPr>
          <a:xfrm>
            <a:off x="10143193"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7" name="Rectangle: Rounded Corners 16">
            <a:extLst>
              <a:ext uri="{FF2B5EF4-FFF2-40B4-BE49-F238E27FC236}">
                <a16:creationId xmlns:a16="http://schemas.microsoft.com/office/drawing/2014/main" id="{00BEFA80-4154-E799-16A7-5000EA54D25C}"/>
              </a:ext>
            </a:extLst>
          </p:cNvPr>
          <p:cNvSpPr/>
          <p:nvPr/>
        </p:nvSpPr>
        <p:spPr>
          <a:xfrm>
            <a:off x="5712259" y="2873975"/>
            <a:ext cx="2938979"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270E2401-BC56-A731-AA45-F8F647BD4AFB}"/>
              </a:ext>
            </a:extLst>
          </p:cNvPr>
          <p:cNvSpPr txBox="1"/>
          <p:nvPr/>
        </p:nvSpPr>
        <p:spPr>
          <a:xfrm>
            <a:off x="5797150" y="2952373"/>
            <a:ext cx="1683150"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MESSAGE:</a:t>
            </a:r>
          </a:p>
        </p:txBody>
      </p:sp>
      <p:sp>
        <p:nvSpPr>
          <p:cNvPr id="20" name="TextBox 19">
            <a:extLst>
              <a:ext uri="{FF2B5EF4-FFF2-40B4-BE49-F238E27FC236}">
                <a16:creationId xmlns:a16="http://schemas.microsoft.com/office/drawing/2014/main" id="{87BAE1A3-B0A5-F548-7B2E-016738069692}"/>
              </a:ext>
            </a:extLst>
          </p:cNvPr>
          <p:cNvSpPr txBox="1"/>
          <p:nvPr/>
        </p:nvSpPr>
        <p:spPr>
          <a:xfrm>
            <a:off x="7463659" y="2997063"/>
            <a:ext cx="10753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ACTTCA</a:t>
            </a:r>
          </a:p>
        </p:txBody>
      </p:sp>
      <p:sp>
        <p:nvSpPr>
          <p:cNvPr id="24" name="Rectangle: Rounded Corners 23">
            <a:extLst>
              <a:ext uri="{FF2B5EF4-FFF2-40B4-BE49-F238E27FC236}">
                <a16:creationId xmlns:a16="http://schemas.microsoft.com/office/drawing/2014/main" id="{BB41980A-7D3C-9BEC-79EB-137F518EA4A9}"/>
              </a:ext>
            </a:extLst>
          </p:cNvPr>
          <p:cNvSpPr/>
          <p:nvPr/>
        </p:nvSpPr>
        <p:spPr>
          <a:xfrm>
            <a:off x="9110430" y="2873975"/>
            <a:ext cx="2938981"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TextBox 24">
            <a:extLst>
              <a:ext uri="{FF2B5EF4-FFF2-40B4-BE49-F238E27FC236}">
                <a16:creationId xmlns:a16="http://schemas.microsoft.com/office/drawing/2014/main" id="{E4CC5944-29C7-E52A-FC35-59ED93943725}"/>
              </a:ext>
            </a:extLst>
          </p:cNvPr>
          <p:cNvSpPr txBox="1"/>
          <p:nvPr/>
        </p:nvSpPr>
        <p:spPr>
          <a:xfrm>
            <a:off x="9173465" y="2967335"/>
            <a:ext cx="1867915"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PLAINTEXT:</a:t>
            </a:r>
          </a:p>
        </p:txBody>
      </p:sp>
      <p:sp>
        <p:nvSpPr>
          <p:cNvPr id="26" name="TextBox 25">
            <a:extLst>
              <a:ext uri="{FF2B5EF4-FFF2-40B4-BE49-F238E27FC236}">
                <a16:creationId xmlns:a16="http://schemas.microsoft.com/office/drawing/2014/main" id="{6AB70D64-ECD5-9325-FC6C-32FB30840DC9}"/>
              </a:ext>
            </a:extLst>
          </p:cNvPr>
          <p:cNvSpPr txBox="1"/>
          <p:nvPr/>
        </p:nvSpPr>
        <p:spPr>
          <a:xfrm>
            <a:off x="10974075" y="3013501"/>
            <a:ext cx="1041684"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ACTTCA</a:t>
            </a:r>
          </a:p>
        </p:txBody>
      </p:sp>
      <p:sp>
        <p:nvSpPr>
          <p:cNvPr id="27" name="Rectangle: Rounded Corners 26">
            <a:extLst>
              <a:ext uri="{FF2B5EF4-FFF2-40B4-BE49-F238E27FC236}">
                <a16:creationId xmlns:a16="http://schemas.microsoft.com/office/drawing/2014/main" id="{FE794FA4-0242-D1F3-50DC-9E406B23C15F}"/>
              </a:ext>
            </a:extLst>
          </p:cNvPr>
          <p:cNvSpPr/>
          <p:nvPr/>
        </p:nvSpPr>
        <p:spPr>
          <a:xfrm>
            <a:off x="5712259" y="3948530"/>
            <a:ext cx="2938979"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8" name="TextBox 27">
            <a:extLst>
              <a:ext uri="{FF2B5EF4-FFF2-40B4-BE49-F238E27FC236}">
                <a16:creationId xmlns:a16="http://schemas.microsoft.com/office/drawing/2014/main" id="{8C590AA9-7CE5-C350-11C8-735AC0E12495}"/>
              </a:ext>
            </a:extLst>
          </p:cNvPr>
          <p:cNvSpPr txBox="1"/>
          <p:nvPr/>
        </p:nvSpPr>
        <p:spPr>
          <a:xfrm>
            <a:off x="5797150" y="4026928"/>
            <a:ext cx="1683150"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MESSAGE:</a:t>
            </a:r>
          </a:p>
        </p:txBody>
      </p:sp>
      <p:sp>
        <p:nvSpPr>
          <p:cNvPr id="29" name="TextBox 28">
            <a:extLst>
              <a:ext uri="{FF2B5EF4-FFF2-40B4-BE49-F238E27FC236}">
                <a16:creationId xmlns:a16="http://schemas.microsoft.com/office/drawing/2014/main" id="{D3D03C37-2894-111C-717A-38F28DC26F23}"/>
              </a:ext>
            </a:extLst>
          </p:cNvPr>
          <p:cNvSpPr txBox="1"/>
          <p:nvPr/>
        </p:nvSpPr>
        <p:spPr>
          <a:xfrm>
            <a:off x="7463659" y="4071618"/>
            <a:ext cx="10753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a:t>
            </a:r>
          </a:p>
        </p:txBody>
      </p:sp>
      <p:sp>
        <p:nvSpPr>
          <p:cNvPr id="30" name="Rectangle: Rounded Corners 29">
            <a:extLst>
              <a:ext uri="{FF2B5EF4-FFF2-40B4-BE49-F238E27FC236}">
                <a16:creationId xmlns:a16="http://schemas.microsoft.com/office/drawing/2014/main" id="{D1121943-3401-8F97-C64A-F92DC51BC633}"/>
              </a:ext>
            </a:extLst>
          </p:cNvPr>
          <p:cNvSpPr/>
          <p:nvPr/>
        </p:nvSpPr>
        <p:spPr>
          <a:xfrm>
            <a:off x="9110430" y="3948530"/>
            <a:ext cx="2938981"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TextBox 30">
            <a:extLst>
              <a:ext uri="{FF2B5EF4-FFF2-40B4-BE49-F238E27FC236}">
                <a16:creationId xmlns:a16="http://schemas.microsoft.com/office/drawing/2014/main" id="{E5E85EF0-2995-86DF-0240-DB7B8C2CD16A}"/>
              </a:ext>
            </a:extLst>
          </p:cNvPr>
          <p:cNvSpPr txBox="1"/>
          <p:nvPr/>
        </p:nvSpPr>
        <p:spPr>
          <a:xfrm>
            <a:off x="9173465" y="4041890"/>
            <a:ext cx="1867915"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PLAINTEXT:</a:t>
            </a:r>
          </a:p>
        </p:txBody>
      </p:sp>
      <p:sp>
        <p:nvSpPr>
          <p:cNvPr id="32" name="TextBox 31">
            <a:extLst>
              <a:ext uri="{FF2B5EF4-FFF2-40B4-BE49-F238E27FC236}">
                <a16:creationId xmlns:a16="http://schemas.microsoft.com/office/drawing/2014/main" id="{E56E55ED-349D-88CD-41BF-58AF876D9FAC}"/>
              </a:ext>
            </a:extLst>
          </p:cNvPr>
          <p:cNvSpPr txBox="1"/>
          <p:nvPr/>
        </p:nvSpPr>
        <p:spPr>
          <a:xfrm>
            <a:off x="10974075" y="4088056"/>
            <a:ext cx="1041684"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ACTTXX</a:t>
            </a:r>
          </a:p>
        </p:txBody>
      </p:sp>
    </p:spTree>
    <p:extLst>
      <p:ext uri="{BB962C8B-B14F-4D97-AF65-F5344CB8AC3E}">
        <p14:creationId xmlns:p14="http://schemas.microsoft.com/office/powerpoint/2010/main" val="133673640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path" presetSubtype="0" accel="50000" decel="50000" fill="hold" grpId="0" nodeType="clickEffect">
                                  <p:stCondLst>
                                    <p:cond delay="0"/>
                                  </p:stCondLst>
                                  <p:childTnLst>
                                    <p:animMotion origin="layout" path="M 2.91667E-6 -4.81481E-6 L 2.91667E-6 0.0801 " pathEditMode="relative" rAng="0" ptsTypes="AA">
                                      <p:cBhvr>
                                        <p:cTn id="26" dur="500" fill="hold"/>
                                        <p:tgtEl>
                                          <p:spTgt spid="66"/>
                                        </p:tgtEl>
                                        <p:attrNameLst>
                                          <p:attrName>ppt_x</p:attrName>
                                          <p:attrName>ppt_y</p:attrName>
                                        </p:attrNameLst>
                                      </p:cBhvr>
                                      <p:rCtr x="0" y="4005"/>
                                    </p:animMotion>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fade">
                                      <p:cBhvr>
                                        <p:cTn id="46" dur="500"/>
                                        <p:tgtEl>
                                          <p:spTgt spid="26"/>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fade">
                                      <p:cBhvr>
                                        <p:cTn id="51" dur="500"/>
                                        <p:tgtEl>
                                          <p:spTgt spid="2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fade">
                                      <p:cBhvr>
                                        <p:cTn id="54" dur="500"/>
                                        <p:tgtEl>
                                          <p:spTgt spid="28"/>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fade">
                                      <p:cBhvr>
                                        <p:cTn id="57" dur="500"/>
                                        <p:tgtEl>
                                          <p:spTgt spid="29"/>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0"/>
                                        </p:tgtEl>
                                        <p:attrNameLst>
                                          <p:attrName>style.visibility</p:attrName>
                                        </p:attrNameLst>
                                      </p:cBhvr>
                                      <p:to>
                                        <p:strVal val="visible"/>
                                      </p:to>
                                    </p:set>
                                    <p:animEffect transition="in" filter="fade">
                                      <p:cBhvr>
                                        <p:cTn id="60" dur="500"/>
                                        <p:tgtEl>
                                          <p:spTgt spid="30"/>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fade">
                                      <p:cBhvr>
                                        <p:cTn id="63" dur="500"/>
                                        <p:tgtEl>
                                          <p:spTgt spid="3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fade">
                                      <p:cBhvr>
                                        <p:cTn id="6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5" grpId="0"/>
      <p:bldP spid="6" grpId="0"/>
      <p:bldP spid="8" grpId="0"/>
      <p:bldP spid="9" grpId="0"/>
      <p:bldP spid="14" grpId="0"/>
      <p:bldP spid="15" grpId="0"/>
      <p:bldP spid="17" grpId="0" animBg="1"/>
      <p:bldP spid="19" grpId="0"/>
      <p:bldP spid="20" grpId="0"/>
      <p:bldP spid="24" grpId="0" animBg="1"/>
      <p:bldP spid="25" grpId="0"/>
      <p:bldP spid="26" grpId="0"/>
      <p:bldP spid="27" grpId="0" animBg="1"/>
      <p:bldP spid="28" grpId="0"/>
      <p:bldP spid="29" grpId="0"/>
      <p:bldP spid="30" grpId="0" animBg="1"/>
      <p:bldP spid="31" grpId="0"/>
      <p:bldP spid="3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271629" y="813593"/>
            <a:ext cx="4503572" cy="5504080"/>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614043" y="931969"/>
            <a:ext cx="3769272" cy="5262979"/>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Finally, the ciphertext matrix is converted back into a sequence of characters based on the alphabet. Each numeric value in the matrix is converted back to the character corresponding to the space between that character and the space character in the ASCII encoding. The end result of the encoding is returned as a string.</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17945B-D184-45CE-CF8E-70E6D0BF8087}"/>
              </a:ext>
            </a:extLst>
          </p:cNvPr>
          <p:cNvSpPr txBox="1"/>
          <p:nvPr/>
        </p:nvSpPr>
        <p:spPr>
          <a:xfrm>
            <a:off x="5711913" y="-1988893"/>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4" name="TextBox 3">
            <a:extLst>
              <a:ext uri="{FF2B5EF4-FFF2-40B4-BE49-F238E27FC236}">
                <a16:creationId xmlns:a16="http://schemas.microsoft.com/office/drawing/2014/main" id="{864696F0-B6EF-2C65-D2F9-3E78DC04F185}"/>
              </a:ext>
            </a:extLst>
          </p:cNvPr>
          <p:cNvSpPr txBox="1"/>
          <p:nvPr/>
        </p:nvSpPr>
        <p:spPr>
          <a:xfrm>
            <a:off x="5711913" y="285638"/>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66" name="TextBox 65">
            <a:extLst>
              <a:ext uri="{FF2B5EF4-FFF2-40B4-BE49-F238E27FC236}">
                <a16:creationId xmlns:a16="http://schemas.microsoft.com/office/drawing/2014/main" id="{D68D63B2-24CC-1B57-2E56-E5ABA1A33D11}"/>
              </a:ext>
            </a:extLst>
          </p:cNvPr>
          <p:cNvSpPr txBox="1"/>
          <p:nvPr/>
        </p:nvSpPr>
        <p:spPr>
          <a:xfrm>
            <a:off x="5711913" y="1869526"/>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10" name="TextBox 9">
            <a:extLst>
              <a:ext uri="{FF2B5EF4-FFF2-40B4-BE49-F238E27FC236}">
                <a16:creationId xmlns:a16="http://schemas.microsoft.com/office/drawing/2014/main" id="{A8C069AB-C8B5-BE96-8D8E-F6017AF2F746}"/>
              </a:ext>
            </a:extLst>
          </p:cNvPr>
          <p:cNvSpPr txBox="1"/>
          <p:nvPr/>
        </p:nvSpPr>
        <p:spPr>
          <a:xfrm>
            <a:off x="7352057" y="1332120"/>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11" name="TextBox 10">
            <a:extLst>
              <a:ext uri="{FF2B5EF4-FFF2-40B4-BE49-F238E27FC236}">
                <a16:creationId xmlns:a16="http://schemas.microsoft.com/office/drawing/2014/main" id="{754D0783-A3F1-D0F9-CECF-A9E1A9203704}"/>
              </a:ext>
            </a:extLst>
          </p:cNvPr>
          <p:cNvSpPr txBox="1"/>
          <p:nvPr/>
        </p:nvSpPr>
        <p:spPr>
          <a:xfrm>
            <a:off x="7960716" y="1332120"/>
            <a:ext cx="32789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13" name="TextBox 12">
            <a:extLst>
              <a:ext uri="{FF2B5EF4-FFF2-40B4-BE49-F238E27FC236}">
                <a16:creationId xmlns:a16="http://schemas.microsoft.com/office/drawing/2014/main" id="{F41B2F7E-63E6-BFBF-C31C-DEC5D0BB83DF}"/>
              </a:ext>
            </a:extLst>
          </p:cNvPr>
          <p:cNvSpPr txBox="1"/>
          <p:nvPr/>
        </p:nvSpPr>
        <p:spPr>
          <a:xfrm>
            <a:off x="8409154" y="1332120"/>
            <a:ext cx="44691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44" name="TextBox 43">
            <a:extLst>
              <a:ext uri="{FF2B5EF4-FFF2-40B4-BE49-F238E27FC236}">
                <a16:creationId xmlns:a16="http://schemas.microsoft.com/office/drawing/2014/main" id="{C82872E4-8DC7-CA66-A36D-4B31441910B1}"/>
              </a:ext>
            </a:extLst>
          </p:cNvPr>
          <p:cNvSpPr txBox="1"/>
          <p:nvPr/>
        </p:nvSpPr>
        <p:spPr>
          <a:xfrm>
            <a:off x="8976614" y="1332120"/>
            <a:ext cx="45714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a:t>
            </a:r>
            <a:endParaRPr lang="vi-VN" dirty="0">
              <a:solidFill>
                <a:schemeClr val="bg1"/>
              </a:solidFill>
              <a:latin typeface="SF Compact Display Heavy" panose="02000000000000000000" pitchFamily="50" charset="0"/>
            </a:endParaRPr>
          </a:p>
        </p:txBody>
      </p:sp>
      <p:sp>
        <p:nvSpPr>
          <p:cNvPr id="45" name="TextBox 44">
            <a:extLst>
              <a:ext uri="{FF2B5EF4-FFF2-40B4-BE49-F238E27FC236}">
                <a16:creationId xmlns:a16="http://schemas.microsoft.com/office/drawing/2014/main" id="{6709FE65-5D72-A196-5152-F0C6AE4DA867}"/>
              </a:ext>
            </a:extLst>
          </p:cNvPr>
          <p:cNvSpPr txBox="1"/>
          <p:nvPr/>
        </p:nvSpPr>
        <p:spPr>
          <a:xfrm>
            <a:off x="9554299" y="1332120"/>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46" name="TextBox 45">
            <a:extLst>
              <a:ext uri="{FF2B5EF4-FFF2-40B4-BE49-F238E27FC236}">
                <a16:creationId xmlns:a16="http://schemas.microsoft.com/office/drawing/2014/main" id="{10E214D6-B3AD-E5E4-A09E-D7F4ED34C4F9}"/>
              </a:ext>
            </a:extLst>
          </p:cNvPr>
          <p:cNvSpPr txBox="1"/>
          <p:nvPr/>
        </p:nvSpPr>
        <p:spPr>
          <a:xfrm>
            <a:off x="10131984" y="1332120"/>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5" name="TextBox 4">
            <a:extLst>
              <a:ext uri="{FF2B5EF4-FFF2-40B4-BE49-F238E27FC236}">
                <a16:creationId xmlns:a16="http://schemas.microsoft.com/office/drawing/2014/main" id="{CE913684-844C-F741-123E-694C8FCFF091}"/>
              </a:ext>
            </a:extLst>
          </p:cNvPr>
          <p:cNvSpPr txBox="1"/>
          <p:nvPr/>
        </p:nvSpPr>
        <p:spPr>
          <a:xfrm>
            <a:off x="7407475" y="1872183"/>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X</a:t>
            </a:r>
          </a:p>
        </p:txBody>
      </p:sp>
      <p:sp>
        <p:nvSpPr>
          <p:cNvPr id="6" name="TextBox 5">
            <a:extLst>
              <a:ext uri="{FF2B5EF4-FFF2-40B4-BE49-F238E27FC236}">
                <a16:creationId xmlns:a16="http://schemas.microsoft.com/office/drawing/2014/main" id="{E7F39327-B4E2-A883-46BC-8C089FB55B65}"/>
              </a:ext>
            </a:extLst>
          </p:cNvPr>
          <p:cNvSpPr txBox="1"/>
          <p:nvPr/>
        </p:nvSpPr>
        <p:spPr>
          <a:xfrm>
            <a:off x="7960716" y="1872183"/>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8" name="TextBox 7">
            <a:extLst>
              <a:ext uri="{FF2B5EF4-FFF2-40B4-BE49-F238E27FC236}">
                <a16:creationId xmlns:a16="http://schemas.microsoft.com/office/drawing/2014/main" id="{CADDBF1B-641C-A94B-14F9-E9AB73E4D8B7}"/>
              </a:ext>
            </a:extLst>
          </p:cNvPr>
          <p:cNvSpPr txBox="1"/>
          <p:nvPr/>
        </p:nvSpPr>
        <p:spPr>
          <a:xfrm>
            <a:off x="8478644" y="1872183"/>
            <a:ext cx="3079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 name="TextBox 8">
            <a:extLst>
              <a:ext uri="{FF2B5EF4-FFF2-40B4-BE49-F238E27FC236}">
                <a16:creationId xmlns:a16="http://schemas.microsoft.com/office/drawing/2014/main" id="{E52F7DD1-9FD1-DC48-DB0F-B1A1494CADFB}"/>
              </a:ext>
            </a:extLst>
          </p:cNvPr>
          <p:cNvSpPr txBox="1"/>
          <p:nvPr/>
        </p:nvSpPr>
        <p:spPr>
          <a:xfrm>
            <a:off x="9006765"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Y</a:t>
            </a:r>
          </a:p>
        </p:txBody>
      </p:sp>
      <p:sp>
        <p:nvSpPr>
          <p:cNvPr id="14" name="TextBox 13">
            <a:extLst>
              <a:ext uri="{FF2B5EF4-FFF2-40B4-BE49-F238E27FC236}">
                <a16:creationId xmlns:a16="http://schemas.microsoft.com/office/drawing/2014/main" id="{CD9AB7ED-7F32-B337-53CF-5847349E1E5C}"/>
              </a:ext>
            </a:extLst>
          </p:cNvPr>
          <p:cNvSpPr txBox="1"/>
          <p:nvPr/>
        </p:nvSpPr>
        <p:spPr>
          <a:xfrm>
            <a:off x="9633975"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5" name="TextBox 14">
            <a:extLst>
              <a:ext uri="{FF2B5EF4-FFF2-40B4-BE49-F238E27FC236}">
                <a16:creationId xmlns:a16="http://schemas.microsoft.com/office/drawing/2014/main" id="{6F395958-2043-E2F7-F64C-C595A95BD821}"/>
              </a:ext>
            </a:extLst>
          </p:cNvPr>
          <p:cNvSpPr txBox="1"/>
          <p:nvPr/>
        </p:nvSpPr>
        <p:spPr>
          <a:xfrm>
            <a:off x="10143193"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30" name="Rectangle: Rounded Corners 29">
            <a:extLst>
              <a:ext uri="{FF2B5EF4-FFF2-40B4-BE49-F238E27FC236}">
                <a16:creationId xmlns:a16="http://schemas.microsoft.com/office/drawing/2014/main" id="{D1121943-3401-8F97-C64A-F92DC51BC633}"/>
              </a:ext>
            </a:extLst>
          </p:cNvPr>
          <p:cNvSpPr/>
          <p:nvPr/>
        </p:nvSpPr>
        <p:spPr>
          <a:xfrm>
            <a:off x="5687796" y="3181729"/>
            <a:ext cx="2938981"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TextBox 30">
            <a:extLst>
              <a:ext uri="{FF2B5EF4-FFF2-40B4-BE49-F238E27FC236}">
                <a16:creationId xmlns:a16="http://schemas.microsoft.com/office/drawing/2014/main" id="{E5E85EF0-2995-86DF-0240-DB7B8C2CD16A}"/>
              </a:ext>
            </a:extLst>
          </p:cNvPr>
          <p:cNvSpPr txBox="1"/>
          <p:nvPr/>
        </p:nvSpPr>
        <p:spPr>
          <a:xfrm>
            <a:off x="5750831" y="3275089"/>
            <a:ext cx="1867915"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PLAINTEXT:</a:t>
            </a:r>
          </a:p>
        </p:txBody>
      </p:sp>
      <p:sp>
        <p:nvSpPr>
          <p:cNvPr id="32" name="TextBox 31">
            <a:extLst>
              <a:ext uri="{FF2B5EF4-FFF2-40B4-BE49-F238E27FC236}">
                <a16:creationId xmlns:a16="http://schemas.microsoft.com/office/drawing/2014/main" id="{E56E55ED-349D-88CD-41BF-58AF876D9FAC}"/>
              </a:ext>
            </a:extLst>
          </p:cNvPr>
          <p:cNvSpPr txBox="1"/>
          <p:nvPr/>
        </p:nvSpPr>
        <p:spPr>
          <a:xfrm>
            <a:off x="7551441" y="3321255"/>
            <a:ext cx="1041684"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ACTTXX</a:t>
            </a:r>
          </a:p>
        </p:txBody>
      </p:sp>
      <p:sp>
        <p:nvSpPr>
          <p:cNvPr id="16" name="Rectangle: Rounded Corners 15">
            <a:extLst>
              <a:ext uri="{FF2B5EF4-FFF2-40B4-BE49-F238E27FC236}">
                <a16:creationId xmlns:a16="http://schemas.microsoft.com/office/drawing/2014/main" id="{8A8C7463-5428-9335-CB0F-3960988A34DC}"/>
              </a:ext>
            </a:extLst>
          </p:cNvPr>
          <p:cNvSpPr/>
          <p:nvPr/>
        </p:nvSpPr>
        <p:spPr>
          <a:xfrm>
            <a:off x="8856071" y="3181729"/>
            <a:ext cx="2938981"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extBox 20">
            <a:extLst>
              <a:ext uri="{FF2B5EF4-FFF2-40B4-BE49-F238E27FC236}">
                <a16:creationId xmlns:a16="http://schemas.microsoft.com/office/drawing/2014/main" id="{1D39C947-F78C-CE74-ED92-EBA6FFFB65EC}"/>
              </a:ext>
            </a:extLst>
          </p:cNvPr>
          <p:cNvSpPr txBox="1"/>
          <p:nvPr/>
        </p:nvSpPr>
        <p:spPr>
          <a:xfrm>
            <a:off x="8919106" y="3275089"/>
            <a:ext cx="2095258"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CIPHERTEXT:</a:t>
            </a:r>
          </a:p>
        </p:txBody>
      </p:sp>
      <p:sp>
        <p:nvSpPr>
          <p:cNvPr id="22" name="TextBox 21">
            <a:extLst>
              <a:ext uri="{FF2B5EF4-FFF2-40B4-BE49-F238E27FC236}">
                <a16:creationId xmlns:a16="http://schemas.microsoft.com/office/drawing/2014/main" id="{8066CBE7-3E8F-BE42-D0A9-AD11F419B577}"/>
              </a:ext>
            </a:extLst>
          </p:cNvPr>
          <p:cNvSpPr txBox="1"/>
          <p:nvPr/>
        </p:nvSpPr>
        <p:spPr>
          <a:xfrm>
            <a:off x="10898035" y="3321255"/>
            <a:ext cx="8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Tree>
    <p:extLst>
      <p:ext uri="{BB962C8B-B14F-4D97-AF65-F5344CB8AC3E}">
        <p14:creationId xmlns:p14="http://schemas.microsoft.com/office/powerpoint/2010/main" val="360689563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271629" y="813593"/>
            <a:ext cx="4503572" cy="5504080"/>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614043" y="931969"/>
            <a:ext cx="3769272" cy="5262979"/>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Finally, the ciphertext matrix is converted back into a sequence of characters based on the alphabet. Each numeric value in the matrix is converted back to the character corresponding to the space between that character and the space character in the ASCII encoding. The end result of the encoding is returned as a string.</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17945B-D184-45CE-CF8E-70E6D0BF8087}"/>
              </a:ext>
            </a:extLst>
          </p:cNvPr>
          <p:cNvSpPr txBox="1"/>
          <p:nvPr/>
        </p:nvSpPr>
        <p:spPr>
          <a:xfrm>
            <a:off x="5711913" y="-1988893"/>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4" name="TextBox 3">
            <a:extLst>
              <a:ext uri="{FF2B5EF4-FFF2-40B4-BE49-F238E27FC236}">
                <a16:creationId xmlns:a16="http://schemas.microsoft.com/office/drawing/2014/main" id="{864696F0-B6EF-2C65-D2F9-3E78DC04F185}"/>
              </a:ext>
            </a:extLst>
          </p:cNvPr>
          <p:cNvSpPr txBox="1"/>
          <p:nvPr/>
        </p:nvSpPr>
        <p:spPr>
          <a:xfrm>
            <a:off x="5711913" y="285638"/>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10" name="TextBox 9">
            <a:extLst>
              <a:ext uri="{FF2B5EF4-FFF2-40B4-BE49-F238E27FC236}">
                <a16:creationId xmlns:a16="http://schemas.microsoft.com/office/drawing/2014/main" id="{A8C069AB-C8B5-BE96-8D8E-F6017AF2F746}"/>
              </a:ext>
            </a:extLst>
          </p:cNvPr>
          <p:cNvSpPr txBox="1"/>
          <p:nvPr/>
        </p:nvSpPr>
        <p:spPr>
          <a:xfrm>
            <a:off x="7352057" y="1332120"/>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11" name="TextBox 10">
            <a:extLst>
              <a:ext uri="{FF2B5EF4-FFF2-40B4-BE49-F238E27FC236}">
                <a16:creationId xmlns:a16="http://schemas.microsoft.com/office/drawing/2014/main" id="{754D0783-A3F1-D0F9-CECF-A9E1A9203704}"/>
              </a:ext>
            </a:extLst>
          </p:cNvPr>
          <p:cNvSpPr txBox="1"/>
          <p:nvPr/>
        </p:nvSpPr>
        <p:spPr>
          <a:xfrm>
            <a:off x="7960716" y="1332120"/>
            <a:ext cx="32789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13" name="TextBox 12">
            <a:extLst>
              <a:ext uri="{FF2B5EF4-FFF2-40B4-BE49-F238E27FC236}">
                <a16:creationId xmlns:a16="http://schemas.microsoft.com/office/drawing/2014/main" id="{F41B2F7E-63E6-BFBF-C31C-DEC5D0BB83DF}"/>
              </a:ext>
            </a:extLst>
          </p:cNvPr>
          <p:cNvSpPr txBox="1"/>
          <p:nvPr/>
        </p:nvSpPr>
        <p:spPr>
          <a:xfrm>
            <a:off x="8409154" y="1332120"/>
            <a:ext cx="44691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44" name="TextBox 43">
            <a:extLst>
              <a:ext uri="{FF2B5EF4-FFF2-40B4-BE49-F238E27FC236}">
                <a16:creationId xmlns:a16="http://schemas.microsoft.com/office/drawing/2014/main" id="{C82872E4-8DC7-CA66-A36D-4B31441910B1}"/>
              </a:ext>
            </a:extLst>
          </p:cNvPr>
          <p:cNvSpPr txBox="1"/>
          <p:nvPr/>
        </p:nvSpPr>
        <p:spPr>
          <a:xfrm>
            <a:off x="8976614" y="1332120"/>
            <a:ext cx="45714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a:t>
            </a:r>
            <a:endParaRPr lang="vi-VN" dirty="0">
              <a:solidFill>
                <a:schemeClr val="bg1"/>
              </a:solidFill>
              <a:latin typeface="SF Compact Display Heavy" panose="02000000000000000000" pitchFamily="50" charset="0"/>
            </a:endParaRPr>
          </a:p>
        </p:txBody>
      </p:sp>
      <p:sp>
        <p:nvSpPr>
          <p:cNvPr id="45" name="TextBox 44">
            <a:extLst>
              <a:ext uri="{FF2B5EF4-FFF2-40B4-BE49-F238E27FC236}">
                <a16:creationId xmlns:a16="http://schemas.microsoft.com/office/drawing/2014/main" id="{6709FE65-5D72-A196-5152-F0C6AE4DA867}"/>
              </a:ext>
            </a:extLst>
          </p:cNvPr>
          <p:cNvSpPr txBox="1"/>
          <p:nvPr/>
        </p:nvSpPr>
        <p:spPr>
          <a:xfrm>
            <a:off x="9554299" y="1332120"/>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46" name="TextBox 45">
            <a:extLst>
              <a:ext uri="{FF2B5EF4-FFF2-40B4-BE49-F238E27FC236}">
                <a16:creationId xmlns:a16="http://schemas.microsoft.com/office/drawing/2014/main" id="{10E214D6-B3AD-E5E4-A09E-D7F4ED34C4F9}"/>
              </a:ext>
            </a:extLst>
          </p:cNvPr>
          <p:cNvSpPr txBox="1"/>
          <p:nvPr/>
        </p:nvSpPr>
        <p:spPr>
          <a:xfrm>
            <a:off x="10131984" y="1332120"/>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5" name="TextBox 4">
            <a:extLst>
              <a:ext uri="{FF2B5EF4-FFF2-40B4-BE49-F238E27FC236}">
                <a16:creationId xmlns:a16="http://schemas.microsoft.com/office/drawing/2014/main" id="{CE913684-844C-F741-123E-694C8FCFF091}"/>
              </a:ext>
            </a:extLst>
          </p:cNvPr>
          <p:cNvSpPr txBox="1"/>
          <p:nvPr/>
        </p:nvSpPr>
        <p:spPr>
          <a:xfrm>
            <a:off x="7407475" y="1872183"/>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X</a:t>
            </a:r>
          </a:p>
        </p:txBody>
      </p:sp>
      <p:sp>
        <p:nvSpPr>
          <p:cNvPr id="6" name="TextBox 5">
            <a:extLst>
              <a:ext uri="{FF2B5EF4-FFF2-40B4-BE49-F238E27FC236}">
                <a16:creationId xmlns:a16="http://schemas.microsoft.com/office/drawing/2014/main" id="{E7F39327-B4E2-A883-46BC-8C089FB55B65}"/>
              </a:ext>
            </a:extLst>
          </p:cNvPr>
          <p:cNvSpPr txBox="1"/>
          <p:nvPr/>
        </p:nvSpPr>
        <p:spPr>
          <a:xfrm>
            <a:off x="7960716" y="1872183"/>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8" name="TextBox 7">
            <a:extLst>
              <a:ext uri="{FF2B5EF4-FFF2-40B4-BE49-F238E27FC236}">
                <a16:creationId xmlns:a16="http://schemas.microsoft.com/office/drawing/2014/main" id="{CADDBF1B-641C-A94B-14F9-E9AB73E4D8B7}"/>
              </a:ext>
            </a:extLst>
          </p:cNvPr>
          <p:cNvSpPr txBox="1"/>
          <p:nvPr/>
        </p:nvSpPr>
        <p:spPr>
          <a:xfrm>
            <a:off x="8478644" y="1872183"/>
            <a:ext cx="3079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 name="TextBox 8">
            <a:extLst>
              <a:ext uri="{FF2B5EF4-FFF2-40B4-BE49-F238E27FC236}">
                <a16:creationId xmlns:a16="http://schemas.microsoft.com/office/drawing/2014/main" id="{E52F7DD1-9FD1-DC48-DB0F-B1A1494CADFB}"/>
              </a:ext>
            </a:extLst>
          </p:cNvPr>
          <p:cNvSpPr txBox="1"/>
          <p:nvPr/>
        </p:nvSpPr>
        <p:spPr>
          <a:xfrm>
            <a:off x="9006765"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Y</a:t>
            </a:r>
          </a:p>
        </p:txBody>
      </p:sp>
      <p:sp>
        <p:nvSpPr>
          <p:cNvPr id="14" name="TextBox 13">
            <a:extLst>
              <a:ext uri="{FF2B5EF4-FFF2-40B4-BE49-F238E27FC236}">
                <a16:creationId xmlns:a16="http://schemas.microsoft.com/office/drawing/2014/main" id="{CD9AB7ED-7F32-B337-53CF-5847349E1E5C}"/>
              </a:ext>
            </a:extLst>
          </p:cNvPr>
          <p:cNvSpPr txBox="1"/>
          <p:nvPr/>
        </p:nvSpPr>
        <p:spPr>
          <a:xfrm>
            <a:off x="9633975"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5" name="TextBox 14">
            <a:extLst>
              <a:ext uri="{FF2B5EF4-FFF2-40B4-BE49-F238E27FC236}">
                <a16:creationId xmlns:a16="http://schemas.microsoft.com/office/drawing/2014/main" id="{6F395958-2043-E2F7-F64C-C595A95BD821}"/>
              </a:ext>
            </a:extLst>
          </p:cNvPr>
          <p:cNvSpPr txBox="1"/>
          <p:nvPr/>
        </p:nvSpPr>
        <p:spPr>
          <a:xfrm>
            <a:off x="10143193"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30" name="Rectangle: Rounded Corners 29">
            <a:extLst>
              <a:ext uri="{FF2B5EF4-FFF2-40B4-BE49-F238E27FC236}">
                <a16:creationId xmlns:a16="http://schemas.microsoft.com/office/drawing/2014/main" id="{D1121943-3401-8F97-C64A-F92DC51BC633}"/>
              </a:ext>
            </a:extLst>
          </p:cNvPr>
          <p:cNvSpPr/>
          <p:nvPr/>
        </p:nvSpPr>
        <p:spPr>
          <a:xfrm>
            <a:off x="9024847" y="3181729"/>
            <a:ext cx="2938981"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TextBox 30">
            <a:extLst>
              <a:ext uri="{FF2B5EF4-FFF2-40B4-BE49-F238E27FC236}">
                <a16:creationId xmlns:a16="http://schemas.microsoft.com/office/drawing/2014/main" id="{E5E85EF0-2995-86DF-0240-DB7B8C2CD16A}"/>
              </a:ext>
            </a:extLst>
          </p:cNvPr>
          <p:cNvSpPr txBox="1"/>
          <p:nvPr/>
        </p:nvSpPr>
        <p:spPr>
          <a:xfrm>
            <a:off x="9087882" y="3275089"/>
            <a:ext cx="1867915"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PLAINTEXT:</a:t>
            </a:r>
          </a:p>
        </p:txBody>
      </p:sp>
      <p:sp>
        <p:nvSpPr>
          <p:cNvPr id="32" name="TextBox 31">
            <a:extLst>
              <a:ext uri="{FF2B5EF4-FFF2-40B4-BE49-F238E27FC236}">
                <a16:creationId xmlns:a16="http://schemas.microsoft.com/office/drawing/2014/main" id="{E56E55ED-349D-88CD-41BF-58AF876D9FAC}"/>
              </a:ext>
            </a:extLst>
          </p:cNvPr>
          <p:cNvSpPr txBox="1"/>
          <p:nvPr/>
        </p:nvSpPr>
        <p:spPr>
          <a:xfrm>
            <a:off x="10888492" y="3321255"/>
            <a:ext cx="1041684"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ACTTXX</a:t>
            </a:r>
          </a:p>
        </p:txBody>
      </p:sp>
      <p:sp>
        <p:nvSpPr>
          <p:cNvPr id="16" name="Rectangle: Rounded Corners 15">
            <a:extLst>
              <a:ext uri="{FF2B5EF4-FFF2-40B4-BE49-F238E27FC236}">
                <a16:creationId xmlns:a16="http://schemas.microsoft.com/office/drawing/2014/main" id="{8A8C7463-5428-9335-CB0F-3960988A34DC}"/>
              </a:ext>
            </a:extLst>
          </p:cNvPr>
          <p:cNvSpPr/>
          <p:nvPr/>
        </p:nvSpPr>
        <p:spPr>
          <a:xfrm>
            <a:off x="5711913" y="3181729"/>
            <a:ext cx="2938981"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extBox 20">
            <a:extLst>
              <a:ext uri="{FF2B5EF4-FFF2-40B4-BE49-F238E27FC236}">
                <a16:creationId xmlns:a16="http://schemas.microsoft.com/office/drawing/2014/main" id="{1D39C947-F78C-CE74-ED92-EBA6FFFB65EC}"/>
              </a:ext>
            </a:extLst>
          </p:cNvPr>
          <p:cNvSpPr txBox="1"/>
          <p:nvPr/>
        </p:nvSpPr>
        <p:spPr>
          <a:xfrm>
            <a:off x="5774948" y="3275089"/>
            <a:ext cx="2095258"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CIPHERTEXT:</a:t>
            </a:r>
          </a:p>
        </p:txBody>
      </p:sp>
      <p:sp>
        <p:nvSpPr>
          <p:cNvPr id="22" name="TextBox 21">
            <a:extLst>
              <a:ext uri="{FF2B5EF4-FFF2-40B4-BE49-F238E27FC236}">
                <a16:creationId xmlns:a16="http://schemas.microsoft.com/office/drawing/2014/main" id="{8066CBE7-3E8F-BE42-D0A9-AD11F419B577}"/>
              </a:ext>
            </a:extLst>
          </p:cNvPr>
          <p:cNvSpPr txBox="1"/>
          <p:nvPr/>
        </p:nvSpPr>
        <p:spPr>
          <a:xfrm>
            <a:off x="7753877" y="3321255"/>
            <a:ext cx="8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7" name="TextBox 16">
            <a:extLst>
              <a:ext uri="{FF2B5EF4-FFF2-40B4-BE49-F238E27FC236}">
                <a16:creationId xmlns:a16="http://schemas.microsoft.com/office/drawing/2014/main" id="{6CADCAFA-2EA4-AA75-EAE6-8150B5D6AC5E}"/>
              </a:ext>
            </a:extLst>
          </p:cNvPr>
          <p:cNvSpPr txBox="1"/>
          <p:nvPr/>
        </p:nvSpPr>
        <p:spPr>
          <a:xfrm>
            <a:off x="5711913" y="1869526"/>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spTree>
    <p:extLst>
      <p:ext uri="{BB962C8B-B14F-4D97-AF65-F5344CB8AC3E}">
        <p14:creationId xmlns:p14="http://schemas.microsoft.com/office/powerpoint/2010/main" val="62397330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271629" y="813593"/>
            <a:ext cx="4503572" cy="5504080"/>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614043" y="931969"/>
            <a:ext cx="3769272" cy="5262979"/>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Finally, the ciphertext matrix is converted back into a sequence of characters based on the alphabet. Each numeric value in the matrix is converted back to the character corresponding to the space between that character and the space character in the ASCII encoding. The end result of the encoding is returned as a string.</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217945B-D184-45CE-CF8E-70E6D0BF8087}"/>
              </a:ext>
            </a:extLst>
          </p:cNvPr>
          <p:cNvSpPr txBox="1"/>
          <p:nvPr/>
        </p:nvSpPr>
        <p:spPr>
          <a:xfrm>
            <a:off x="5711913" y="-1988893"/>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4" name="TextBox 3">
            <a:extLst>
              <a:ext uri="{FF2B5EF4-FFF2-40B4-BE49-F238E27FC236}">
                <a16:creationId xmlns:a16="http://schemas.microsoft.com/office/drawing/2014/main" id="{864696F0-B6EF-2C65-D2F9-3E78DC04F185}"/>
              </a:ext>
            </a:extLst>
          </p:cNvPr>
          <p:cNvSpPr txBox="1"/>
          <p:nvPr/>
        </p:nvSpPr>
        <p:spPr>
          <a:xfrm>
            <a:off x="5711913" y="285638"/>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10" name="TextBox 9">
            <a:extLst>
              <a:ext uri="{FF2B5EF4-FFF2-40B4-BE49-F238E27FC236}">
                <a16:creationId xmlns:a16="http://schemas.microsoft.com/office/drawing/2014/main" id="{A8C069AB-C8B5-BE96-8D8E-F6017AF2F746}"/>
              </a:ext>
            </a:extLst>
          </p:cNvPr>
          <p:cNvSpPr txBox="1"/>
          <p:nvPr/>
        </p:nvSpPr>
        <p:spPr>
          <a:xfrm>
            <a:off x="7352057" y="1332120"/>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11" name="TextBox 10">
            <a:extLst>
              <a:ext uri="{FF2B5EF4-FFF2-40B4-BE49-F238E27FC236}">
                <a16:creationId xmlns:a16="http://schemas.microsoft.com/office/drawing/2014/main" id="{754D0783-A3F1-D0F9-CECF-A9E1A9203704}"/>
              </a:ext>
            </a:extLst>
          </p:cNvPr>
          <p:cNvSpPr txBox="1"/>
          <p:nvPr/>
        </p:nvSpPr>
        <p:spPr>
          <a:xfrm>
            <a:off x="7960716" y="1332120"/>
            <a:ext cx="32789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13" name="TextBox 12">
            <a:extLst>
              <a:ext uri="{FF2B5EF4-FFF2-40B4-BE49-F238E27FC236}">
                <a16:creationId xmlns:a16="http://schemas.microsoft.com/office/drawing/2014/main" id="{F41B2F7E-63E6-BFBF-C31C-DEC5D0BB83DF}"/>
              </a:ext>
            </a:extLst>
          </p:cNvPr>
          <p:cNvSpPr txBox="1"/>
          <p:nvPr/>
        </p:nvSpPr>
        <p:spPr>
          <a:xfrm>
            <a:off x="8409154" y="1332120"/>
            <a:ext cx="44691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44" name="TextBox 43">
            <a:extLst>
              <a:ext uri="{FF2B5EF4-FFF2-40B4-BE49-F238E27FC236}">
                <a16:creationId xmlns:a16="http://schemas.microsoft.com/office/drawing/2014/main" id="{C82872E4-8DC7-CA66-A36D-4B31441910B1}"/>
              </a:ext>
            </a:extLst>
          </p:cNvPr>
          <p:cNvSpPr txBox="1"/>
          <p:nvPr/>
        </p:nvSpPr>
        <p:spPr>
          <a:xfrm>
            <a:off x="8976614" y="1332120"/>
            <a:ext cx="45714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a:t>
            </a:r>
            <a:endParaRPr lang="vi-VN" dirty="0">
              <a:solidFill>
                <a:schemeClr val="bg1"/>
              </a:solidFill>
              <a:latin typeface="SF Compact Display Heavy" panose="02000000000000000000" pitchFamily="50" charset="0"/>
            </a:endParaRPr>
          </a:p>
        </p:txBody>
      </p:sp>
      <p:sp>
        <p:nvSpPr>
          <p:cNvPr id="45" name="TextBox 44">
            <a:extLst>
              <a:ext uri="{FF2B5EF4-FFF2-40B4-BE49-F238E27FC236}">
                <a16:creationId xmlns:a16="http://schemas.microsoft.com/office/drawing/2014/main" id="{6709FE65-5D72-A196-5152-F0C6AE4DA867}"/>
              </a:ext>
            </a:extLst>
          </p:cNvPr>
          <p:cNvSpPr txBox="1"/>
          <p:nvPr/>
        </p:nvSpPr>
        <p:spPr>
          <a:xfrm>
            <a:off x="9554299" y="1332120"/>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46" name="TextBox 45">
            <a:extLst>
              <a:ext uri="{FF2B5EF4-FFF2-40B4-BE49-F238E27FC236}">
                <a16:creationId xmlns:a16="http://schemas.microsoft.com/office/drawing/2014/main" id="{10E214D6-B3AD-E5E4-A09E-D7F4ED34C4F9}"/>
              </a:ext>
            </a:extLst>
          </p:cNvPr>
          <p:cNvSpPr txBox="1"/>
          <p:nvPr/>
        </p:nvSpPr>
        <p:spPr>
          <a:xfrm>
            <a:off x="10131984" y="1332120"/>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5" name="TextBox 4">
            <a:extLst>
              <a:ext uri="{FF2B5EF4-FFF2-40B4-BE49-F238E27FC236}">
                <a16:creationId xmlns:a16="http://schemas.microsoft.com/office/drawing/2014/main" id="{CE913684-844C-F741-123E-694C8FCFF091}"/>
              </a:ext>
            </a:extLst>
          </p:cNvPr>
          <p:cNvSpPr txBox="1"/>
          <p:nvPr/>
        </p:nvSpPr>
        <p:spPr>
          <a:xfrm>
            <a:off x="7407475" y="1872183"/>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X</a:t>
            </a:r>
          </a:p>
        </p:txBody>
      </p:sp>
      <p:sp>
        <p:nvSpPr>
          <p:cNvPr id="6" name="TextBox 5">
            <a:extLst>
              <a:ext uri="{FF2B5EF4-FFF2-40B4-BE49-F238E27FC236}">
                <a16:creationId xmlns:a16="http://schemas.microsoft.com/office/drawing/2014/main" id="{E7F39327-B4E2-A883-46BC-8C089FB55B65}"/>
              </a:ext>
            </a:extLst>
          </p:cNvPr>
          <p:cNvSpPr txBox="1"/>
          <p:nvPr/>
        </p:nvSpPr>
        <p:spPr>
          <a:xfrm>
            <a:off x="7960716" y="1872183"/>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8" name="TextBox 7">
            <a:extLst>
              <a:ext uri="{FF2B5EF4-FFF2-40B4-BE49-F238E27FC236}">
                <a16:creationId xmlns:a16="http://schemas.microsoft.com/office/drawing/2014/main" id="{CADDBF1B-641C-A94B-14F9-E9AB73E4D8B7}"/>
              </a:ext>
            </a:extLst>
          </p:cNvPr>
          <p:cNvSpPr txBox="1"/>
          <p:nvPr/>
        </p:nvSpPr>
        <p:spPr>
          <a:xfrm>
            <a:off x="8478644" y="1872183"/>
            <a:ext cx="3079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 name="TextBox 8">
            <a:extLst>
              <a:ext uri="{FF2B5EF4-FFF2-40B4-BE49-F238E27FC236}">
                <a16:creationId xmlns:a16="http://schemas.microsoft.com/office/drawing/2014/main" id="{E52F7DD1-9FD1-DC48-DB0F-B1A1494CADFB}"/>
              </a:ext>
            </a:extLst>
          </p:cNvPr>
          <p:cNvSpPr txBox="1"/>
          <p:nvPr/>
        </p:nvSpPr>
        <p:spPr>
          <a:xfrm>
            <a:off x="9006765"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Y</a:t>
            </a:r>
          </a:p>
        </p:txBody>
      </p:sp>
      <p:sp>
        <p:nvSpPr>
          <p:cNvPr id="14" name="TextBox 13">
            <a:extLst>
              <a:ext uri="{FF2B5EF4-FFF2-40B4-BE49-F238E27FC236}">
                <a16:creationId xmlns:a16="http://schemas.microsoft.com/office/drawing/2014/main" id="{CD9AB7ED-7F32-B337-53CF-5847349E1E5C}"/>
              </a:ext>
            </a:extLst>
          </p:cNvPr>
          <p:cNvSpPr txBox="1"/>
          <p:nvPr/>
        </p:nvSpPr>
        <p:spPr>
          <a:xfrm>
            <a:off x="9633975"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5" name="TextBox 14">
            <a:extLst>
              <a:ext uri="{FF2B5EF4-FFF2-40B4-BE49-F238E27FC236}">
                <a16:creationId xmlns:a16="http://schemas.microsoft.com/office/drawing/2014/main" id="{6F395958-2043-E2F7-F64C-C595A95BD821}"/>
              </a:ext>
            </a:extLst>
          </p:cNvPr>
          <p:cNvSpPr txBox="1"/>
          <p:nvPr/>
        </p:nvSpPr>
        <p:spPr>
          <a:xfrm>
            <a:off x="10143193" y="1872183"/>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30" name="Rectangle: Rounded Corners 29">
            <a:extLst>
              <a:ext uri="{FF2B5EF4-FFF2-40B4-BE49-F238E27FC236}">
                <a16:creationId xmlns:a16="http://schemas.microsoft.com/office/drawing/2014/main" id="{D1121943-3401-8F97-C64A-F92DC51BC633}"/>
              </a:ext>
            </a:extLst>
          </p:cNvPr>
          <p:cNvSpPr/>
          <p:nvPr/>
        </p:nvSpPr>
        <p:spPr>
          <a:xfrm>
            <a:off x="7507123" y="4382183"/>
            <a:ext cx="2938981"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TextBox 30">
            <a:extLst>
              <a:ext uri="{FF2B5EF4-FFF2-40B4-BE49-F238E27FC236}">
                <a16:creationId xmlns:a16="http://schemas.microsoft.com/office/drawing/2014/main" id="{E5E85EF0-2995-86DF-0240-DB7B8C2CD16A}"/>
              </a:ext>
            </a:extLst>
          </p:cNvPr>
          <p:cNvSpPr txBox="1"/>
          <p:nvPr/>
        </p:nvSpPr>
        <p:spPr>
          <a:xfrm>
            <a:off x="7570158" y="4475543"/>
            <a:ext cx="1867915"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PLAINTEXT:</a:t>
            </a:r>
          </a:p>
        </p:txBody>
      </p:sp>
      <p:sp>
        <p:nvSpPr>
          <p:cNvPr id="32" name="TextBox 31">
            <a:extLst>
              <a:ext uri="{FF2B5EF4-FFF2-40B4-BE49-F238E27FC236}">
                <a16:creationId xmlns:a16="http://schemas.microsoft.com/office/drawing/2014/main" id="{E56E55ED-349D-88CD-41BF-58AF876D9FAC}"/>
              </a:ext>
            </a:extLst>
          </p:cNvPr>
          <p:cNvSpPr txBox="1"/>
          <p:nvPr/>
        </p:nvSpPr>
        <p:spPr>
          <a:xfrm>
            <a:off x="9370768" y="4521709"/>
            <a:ext cx="1041684"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ACTTXX</a:t>
            </a:r>
          </a:p>
        </p:txBody>
      </p:sp>
      <p:sp>
        <p:nvSpPr>
          <p:cNvPr id="16" name="Rectangle: Rounded Corners 15">
            <a:extLst>
              <a:ext uri="{FF2B5EF4-FFF2-40B4-BE49-F238E27FC236}">
                <a16:creationId xmlns:a16="http://schemas.microsoft.com/office/drawing/2014/main" id="{8A8C7463-5428-9335-CB0F-3960988A34DC}"/>
              </a:ext>
            </a:extLst>
          </p:cNvPr>
          <p:cNvSpPr/>
          <p:nvPr/>
        </p:nvSpPr>
        <p:spPr>
          <a:xfrm>
            <a:off x="7089906" y="2581332"/>
            <a:ext cx="3798585"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extBox 20">
            <a:extLst>
              <a:ext uri="{FF2B5EF4-FFF2-40B4-BE49-F238E27FC236}">
                <a16:creationId xmlns:a16="http://schemas.microsoft.com/office/drawing/2014/main" id="{1D39C947-F78C-CE74-ED92-EBA6FFFB65EC}"/>
              </a:ext>
            </a:extLst>
          </p:cNvPr>
          <p:cNvSpPr txBox="1"/>
          <p:nvPr/>
        </p:nvSpPr>
        <p:spPr>
          <a:xfrm>
            <a:off x="7152941" y="2674692"/>
            <a:ext cx="2095258"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ENCRYPTED:</a:t>
            </a:r>
          </a:p>
        </p:txBody>
      </p:sp>
      <p:sp>
        <p:nvSpPr>
          <p:cNvPr id="22" name="TextBox 21">
            <a:extLst>
              <a:ext uri="{FF2B5EF4-FFF2-40B4-BE49-F238E27FC236}">
                <a16:creationId xmlns:a16="http://schemas.microsoft.com/office/drawing/2014/main" id="{8066CBE7-3E8F-BE42-D0A9-AD11F419B577}"/>
              </a:ext>
            </a:extLst>
          </p:cNvPr>
          <p:cNvSpPr txBox="1"/>
          <p:nvPr/>
        </p:nvSpPr>
        <p:spPr>
          <a:xfrm>
            <a:off x="9385506" y="2720858"/>
            <a:ext cx="120361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17" name="TextBox 16">
            <a:extLst>
              <a:ext uri="{FF2B5EF4-FFF2-40B4-BE49-F238E27FC236}">
                <a16:creationId xmlns:a16="http://schemas.microsoft.com/office/drawing/2014/main" id="{6CADCAFA-2EA4-AA75-EAE6-8150B5D6AC5E}"/>
              </a:ext>
            </a:extLst>
          </p:cNvPr>
          <p:cNvSpPr txBox="1"/>
          <p:nvPr/>
        </p:nvSpPr>
        <p:spPr>
          <a:xfrm>
            <a:off x="5711913" y="1869526"/>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19" name="Rectangle: Rounded Corners 18">
            <a:extLst>
              <a:ext uri="{FF2B5EF4-FFF2-40B4-BE49-F238E27FC236}">
                <a16:creationId xmlns:a16="http://schemas.microsoft.com/office/drawing/2014/main" id="{751A6E47-E05F-8EDE-766A-3B4C96085286}"/>
              </a:ext>
            </a:extLst>
          </p:cNvPr>
          <p:cNvSpPr/>
          <p:nvPr/>
        </p:nvSpPr>
        <p:spPr>
          <a:xfrm>
            <a:off x="7503786" y="5788678"/>
            <a:ext cx="2691402"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TextBox 19">
            <a:extLst>
              <a:ext uri="{FF2B5EF4-FFF2-40B4-BE49-F238E27FC236}">
                <a16:creationId xmlns:a16="http://schemas.microsoft.com/office/drawing/2014/main" id="{02EDF820-7DAE-B6A9-B03D-67041B63E626}"/>
              </a:ext>
            </a:extLst>
          </p:cNvPr>
          <p:cNvSpPr txBox="1"/>
          <p:nvPr/>
        </p:nvSpPr>
        <p:spPr>
          <a:xfrm>
            <a:off x="7566820" y="5882038"/>
            <a:ext cx="1867915"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MESSAGE:</a:t>
            </a:r>
          </a:p>
        </p:txBody>
      </p:sp>
      <p:sp>
        <p:nvSpPr>
          <p:cNvPr id="23" name="TextBox 22">
            <a:extLst>
              <a:ext uri="{FF2B5EF4-FFF2-40B4-BE49-F238E27FC236}">
                <a16:creationId xmlns:a16="http://schemas.microsoft.com/office/drawing/2014/main" id="{3CB42CE6-7B47-7801-1482-281097CCEB97}"/>
              </a:ext>
            </a:extLst>
          </p:cNvPr>
          <p:cNvSpPr txBox="1"/>
          <p:nvPr/>
        </p:nvSpPr>
        <p:spPr>
          <a:xfrm>
            <a:off x="9367430" y="5928204"/>
            <a:ext cx="82775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ACTT</a:t>
            </a:r>
          </a:p>
        </p:txBody>
      </p:sp>
      <p:sp>
        <p:nvSpPr>
          <p:cNvPr id="26" name="Rectangle: Rounded Corners 25">
            <a:extLst>
              <a:ext uri="{FF2B5EF4-FFF2-40B4-BE49-F238E27FC236}">
                <a16:creationId xmlns:a16="http://schemas.microsoft.com/office/drawing/2014/main" id="{313A2864-C7A4-1828-A3C8-AD662DB53074}"/>
              </a:ext>
            </a:extLst>
          </p:cNvPr>
          <p:cNvSpPr/>
          <p:nvPr/>
        </p:nvSpPr>
        <p:spPr>
          <a:xfrm>
            <a:off x="5906826" y="3474470"/>
            <a:ext cx="3190166"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7" name="TextBox 26">
            <a:extLst>
              <a:ext uri="{FF2B5EF4-FFF2-40B4-BE49-F238E27FC236}">
                <a16:creationId xmlns:a16="http://schemas.microsoft.com/office/drawing/2014/main" id="{3C2F0A08-12C9-085F-E140-15D995DE4B13}"/>
              </a:ext>
            </a:extLst>
          </p:cNvPr>
          <p:cNvSpPr txBox="1"/>
          <p:nvPr/>
        </p:nvSpPr>
        <p:spPr>
          <a:xfrm>
            <a:off x="5969860" y="3567830"/>
            <a:ext cx="2095258"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CIPHERTEXT:</a:t>
            </a:r>
          </a:p>
        </p:txBody>
      </p:sp>
      <p:sp>
        <p:nvSpPr>
          <p:cNvPr id="28" name="TextBox 27">
            <a:extLst>
              <a:ext uri="{FF2B5EF4-FFF2-40B4-BE49-F238E27FC236}">
                <a16:creationId xmlns:a16="http://schemas.microsoft.com/office/drawing/2014/main" id="{2A8341EE-C8F2-6A06-6B77-E59D52AE4D6A}"/>
              </a:ext>
            </a:extLst>
          </p:cNvPr>
          <p:cNvSpPr txBox="1"/>
          <p:nvPr/>
        </p:nvSpPr>
        <p:spPr>
          <a:xfrm>
            <a:off x="8031360" y="3613996"/>
            <a:ext cx="89456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35" name="TextBox 34">
            <a:extLst>
              <a:ext uri="{FF2B5EF4-FFF2-40B4-BE49-F238E27FC236}">
                <a16:creationId xmlns:a16="http://schemas.microsoft.com/office/drawing/2014/main" id="{28827C94-9E0E-4731-9FDC-017CCF3238A4}"/>
              </a:ext>
            </a:extLst>
          </p:cNvPr>
          <p:cNvSpPr txBox="1"/>
          <p:nvPr/>
        </p:nvSpPr>
        <p:spPr>
          <a:xfrm>
            <a:off x="9367430" y="3584290"/>
            <a:ext cx="2592913" cy="369332"/>
          </a:xfrm>
          <a:prstGeom prst="rect">
            <a:avLst/>
          </a:prstGeom>
          <a:noFill/>
        </p:spPr>
        <p:txBody>
          <a:bodyPr wrap="square" rtlCol="0">
            <a:spAutoFit/>
          </a:bodyPr>
          <a:lstStyle/>
          <a:p>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6</a:t>
            </a:r>
            <a:endParaRPr lang="vi-VN" dirty="0">
              <a:solidFill>
                <a:schemeClr val="bg1">
                  <a:lumMod val="85000"/>
                </a:schemeClr>
              </a:solidFill>
              <a:latin typeface="SF Mono" panose="02000000000000000000" pitchFamily="50" charset="0"/>
              <a:cs typeface="SF Mono" panose="02000000000000000000" pitchFamily="50" charset="0"/>
            </a:endParaRPr>
          </a:p>
        </p:txBody>
      </p:sp>
      <p:cxnSp>
        <p:nvCxnSpPr>
          <p:cNvPr id="36" name="Straight Connector 35">
            <a:extLst>
              <a:ext uri="{FF2B5EF4-FFF2-40B4-BE49-F238E27FC236}">
                <a16:creationId xmlns:a16="http://schemas.microsoft.com/office/drawing/2014/main" id="{8D9AFF1F-ED51-5289-1553-F5D4EB4228BC}"/>
              </a:ext>
            </a:extLst>
          </p:cNvPr>
          <p:cNvCxnSpPr>
            <a:cxnSpLocks/>
          </p:cNvCxnSpPr>
          <p:nvPr/>
        </p:nvCxnSpPr>
        <p:spPr>
          <a:xfrm>
            <a:off x="9446783" y="4891041"/>
            <a:ext cx="533036"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D7AC3E7-4C19-3A84-D47E-3907B8EE795C}"/>
              </a:ext>
            </a:extLst>
          </p:cNvPr>
          <p:cNvCxnSpPr>
            <a:cxnSpLocks/>
          </p:cNvCxnSpPr>
          <p:nvPr/>
        </p:nvCxnSpPr>
        <p:spPr>
          <a:xfrm>
            <a:off x="9715401" y="4891041"/>
            <a:ext cx="0" cy="833484"/>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F2C2114-72F0-CAD3-7D6A-5EFC14BD3A95}"/>
              </a:ext>
            </a:extLst>
          </p:cNvPr>
          <p:cNvSpPr txBox="1"/>
          <p:nvPr/>
        </p:nvSpPr>
        <p:spPr>
          <a:xfrm>
            <a:off x="9773643" y="5195296"/>
            <a:ext cx="412352"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6</a:t>
            </a:r>
            <a:endParaRPr lang="vi-VN" dirty="0">
              <a:solidFill>
                <a:schemeClr val="bg1">
                  <a:lumMod val="85000"/>
                </a:schemeClr>
              </a:solidFill>
              <a:latin typeface="SF Mono" panose="02000000000000000000" pitchFamily="50" charset="0"/>
              <a:cs typeface="SF Mono" panose="02000000000000000000" pitchFamily="50" charset="0"/>
            </a:endParaRPr>
          </a:p>
        </p:txBody>
      </p:sp>
    </p:spTree>
    <p:extLst>
      <p:ext uri="{BB962C8B-B14F-4D97-AF65-F5344CB8AC3E}">
        <p14:creationId xmlns:p14="http://schemas.microsoft.com/office/powerpoint/2010/main" val="227967223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37" fill="hold" nodeType="click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barn(outVertical)">
                                      <p:cBhvr>
                                        <p:cTn id="32" dur="500"/>
                                        <p:tgtEl>
                                          <p:spTgt spid="36"/>
                                        </p:tgtEl>
                                      </p:cBhvr>
                                    </p:animEffect>
                                  </p:childTnLst>
                                </p:cTn>
                              </p:par>
                              <p:par>
                                <p:cTn id="33" presetID="22" presetClass="entr" presetSubtype="1" fill="hold" nodeType="withEffect">
                                  <p:stCondLst>
                                    <p:cond delay="100"/>
                                  </p:stCondLst>
                                  <p:childTnLst>
                                    <p:set>
                                      <p:cBhvr>
                                        <p:cTn id="34" dur="1" fill="hold">
                                          <p:stCondLst>
                                            <p:cond delay="0"/>
                                          </p:stCondLst>
                                        </p:cTn>
                                        <p:tgtEl>
                                          <p:spTgt spid="37"/>
                                        </p:tgtEl>
                                        <p:attrNameLst>
                                          <p:attrName>style.visibility</p:attrName>
                                        </p:attrNameLst>
                                      </p:cBhvr>
                                      <p:to>
                                        <p:strVal val="visible"/>
                                      </p:to>
                                    </p:set>
                                    <p:animEffect transition="in" filter="wipe(up)">
                                      <p:cBhvr>
                                        <p:cTn id="35" dur="500"/>
                                        <p:tgtEl>
                                          <p:spTgt spid="37"/>
                                        </p:tgtEl>
                                      </p:cBhvr>
                                    </p:animEffect>
                                  </p:childTnLst>
                                </p:cTn>
                              </p:par>
                              <p:par>
                                <p:cTn id="36" presetID="10" presetClass="entr" presetSubtype="0" fill="hold" grpId="0" nodeType="withEffect">
                                  <p:stCondLst>
                                    <p:cond delay="10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500"/>
                                        <p:tgtEl>
                                          <p:spTgt spid="19"/>
                                        </p:tgtEl>
                                      </p:cBhvr>
                                    </p:animEffect>
                                  </p:childTnLst>
                                </p:cTn>
                              </p:par>
                              <p:par>
                                <p:cTn id="39" presetID="10" presetClass="entr" presetSubtype="0" fill="hold" grpId="0" nodeType="withEffect">
                                  <p:stCondLst>
                                    <p:cond delay="10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500"/>
                                        <p:tgtEl>
                                          <p:spTgt spid="20"/>
                                        </p:tgtEl>
                                      </p:cBhvr>
                                    </p:animEffect>
                                  </p:childTnLst>
                                </p:cTn>
                              </p:par>
                              <p:par>
                                <p:cTn id="42" presetID="10" presetClass="entr" presetSubtype="0" fill="hold" grpId="0" nodeType="withEffect">
                                  <p:stCondLst>
                                    <p:cond delay="10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500"/>
                                        <p:tgtEl>
                                          <p:spTgt spid="23"/>
                                        </p:tgtEl>
                                      </p:cBhvr>
                                    </p:animEffect>
                                  </p:childTnLst>
                                </p:cTn>
                              </p:par>
                            </p:childTnLst>
                          </p:cTn>
                        </p:par>
                        <p:par>
                          <p:cTn id="45" fill="hold">
                            <p:stCondLst>
                              <p:cond delay="600"/>
                            </p:stCondLst>
                            <p:childTnLst>
                              <p:par>
                                <p:cTn id="46" presetID="10" presetClass="entr" presetSubtype="0" fill="hold" grpId="0" nodeType="after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fade">
                                      <p:cBhvr>
                                        <p:cTn id="4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P spid="32" grpId="0"/>
      <p:bldP spid="19" grpId="0" animBg="1"/>
      <p:bldP spid="20" grpId="0"/>
      <p:bldP spid="23" grpId="0"/>
      <p:bldP spid="26" grpId="0" animBg="1"/>
      <p:bldP spid="27" grpId="0"/>
      <p:bldP spid="28" grpId="0"/>
      <p:bldP spid="35" grpId="0"/>
      <p:bldP spid="41"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271629" y="813593"/>
            <a:ext cx="4503572" cy="5504080"/>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614043" y="931969"/>
            <a:ext cx="3769272" cy="5262979"/>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Finally, the ciphertext matrix is converted back into a sequence of characters based on the alphabet. Each numeric value in the matrix is converted back to the character corresponding to the space between that character and the space character in the ASCII encoding. The end result of the encoding is returned as a string.</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64696F0-B6EF-2C65-D2F9-3E78DC04F185}"/>
              </a:ext>
            </a:extLst>
          </p:cNvPr>
          <p:cNvSpPr txBox="1"/>
          <p:nvPr/>
        </p:nvSpPr>
        <p:spPr>
          <a:xfrm>
            <a:off x="5711913" y="-1352662"/>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5" name="TextBox 4">
            <a:extLst>
              <a:ext uri="{FF2B5EF4-FFF2-40B4-BE49-F238E27FC236}">
                <a16:creationId xmlns:a16="http://schemas.microsoft.com/office/drawing/2014/main" id="{CE913684-844C-F741-123E-694C8FCFF091}"/>
              </a:ext>
            </a:extLst>
          </p:cNvPr>
          <p:cNvSpPr txBox="1"/>
          <p:nvPr/>
        </p:nvSpPr>
        <p:spPr>
          <a:xfrm>
            <a:off x="7407475" y="3062325"/>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X</a:t>
            </a:r>
          </a:p>
        </p:txBody>
      </p:sp>
      <p:sp>
        <p:nvSpPr>
          <p:cNvPr id="6" name="TextBox 5">
            <a:extLst>
              <a:ext uri="{FF2B5EF4-FFF2-40B4-BE49-F238E27FC236}">
                <a16:creationId xmlns:a16="http://schemas.microsoft.com/office/drawing/2014/main" id="{E7F39327-B4E2-A883-46BC-8C089FB55B65}"/>
              </a:ext>
            </a:extLst>
          </p:cNvPr>
          <p:cNvSpPr txBox="1"/>
          <p:nvPr/>
        </p:nvSpPr>
        <p:spPr>
          <a:xfrm>
            <a:off x="7960716" y="3062325"/>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8" name="TextBox 7">
            <a:extLst>
              <a:ext uri="{FF2B5EF4-FFF2-40B4-BE49-F238E27FC236}">
                <a16:creationId xmlns:a16="http://schemas.microsoft.com/office/drawing/2014/main" id="{CADDBF1B-641C-A94B-14F9-E9AB73E4D8B7}"/>
              </a:ext>
            </a:extLst>
          </p:cNvPr>
          <p:cNvSpPr txBox="1"/>
          <p:nvPr/>
        </p:nvSpPr>
        <p:spPr>
          <a:xfrm>
            <a:off x="8478644" y="3062325"/>
            <a:ext cx="3079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 name="TextBox 8">
            <a:extLst>
              <a:ext uri="{FF2B5EF4-FFF2-40B4-BE49-F238E27FC236}">
                <a16:creationId xmlns:a16="http://schemas.microsoft.com/office/drawing/2014/main" id="{E52F7DD1-9FD1-DC48-DB0F-B1A1494CADFB}"/>
              </a:ext>
            </a:extLst>
          </p:cNvPr>
          <p:cNvSpPr txBox="1"/>
          <p:nvPr/>
        </p:nvSpPr>
        <p:spPr>
          <a:xfrm>
            <a:off x="9006765"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Y</a:t>
            </a:r>
          </a:p>
        </p:txBody>
      </p:sp>
      <p:sp>
        <p:nvSpPr>
          <p:cNvPr id="14" name="TextBox 13">
            <a:extLst>
              <a:ext uri="{FF2B5EF4-FFF2-40B4-BE49-F238E27FC236}">
                <a16:creationId xmlns:a16="http://schemas.microsoft.com/office/drawing/2014/main" id="{CD9AB7ED-7F32-B337-53CF-5847349E1E5C}"/>
              </a:ext>
            </a:extLst>
          </p:cNvPr>
          <p:cNvSpPr txBox="1"/>
          <p:nvPr/>
        </p:nvSpPr>
        <p:spPr>
          <a:xfrm>
            <a:off x="9633975"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5" name="TextBox 14">
            <a:extLst>
              <a:ext uri="{FF2B5EF4-FFF2-40B4-BE49-F238E27FC236}">
                <a16:creationId xmlns:a16="http://schemas.microsoft.com/office/drawing/2014/main" id="{6F395958-2043-E2F7-F64C-C595A95BD821}"/>
              </a:ext>
            </a:extLst>
          </p:cNvPr>
          <p:cNvSpPr txBox="1"/>
          <p:nvPr/>
        </p:nvSpPr>
        <p:spPr>
          <a:xfrm>
            <a:off x="10143193"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7" name="TextBox 16">
            <a:extLst>
              <a:ext uri="{FF2B5EF4-FFF2-40B4-BE49-F238E27FC236}">
                <a16:creationId xmlns:a16="http://schemas.microsoft.com/office/drawing/2014/main" id="{6CADCAFA-2EA4-AA75-EAE6-8150B5D6AC5E}"/>
              </a:ext>
            </a:extLst>
          </p:cNvPr>
          <p:cNvSpPr txBox="1"/>
          <p:nvPr/>
        </p:nvSpPr>
        <p:spPr>
          <a:xfrm>
            <a:off x="5711913" y="3059668"/>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24" name="TextBox 23">
            <a:extLst>
              <a:ext uri="{FF2B5EF4-FFF2-40B4-BE49-F238E27FC236}">
                <a16:creationId xmlns:a16="http://schemas.microsoft.com/office/drawing/2014/main" id="{8CDA3240-7FF8-4E78-474F-6DA9F5CB2DD2}"/>
              </a:ext>
            </a:extLst>
          </p:cNvPr>
          <p:cNvSpPr txBox="1"/>
          <p:nvPr/>
        </p:nvSpPr>
        <p:spPr>
          <a:xfrm>
            <a:off x="10652411"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25" name="TextBox 24">
            <a:extLst>
              <a:ext uri="{FF2B5EF4-FFF2-40B4-BE49-F238E27FC236}">
                <a16:creationId xmlns:a16="http://schemas.microsoft.com/office/drawing/2014/main" id="{CD4ECE09-7908-2BF4-CFF9-D5B99D238AD5}"/>
              </a:ext>
            </a:extLst>
          </p:cNvPr>
          <p:cNvSpPr txBox="1"/>
          <p:nvPr/>
        </p:nvSpPr>
        <p:spPr>
          <a:xfrm>
            <a:off x="11153907"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Tree>
    <p:extLst>
      <p:ext uri="{BB962C8B-B14F-4D97-AF65-F5344CB8AC3E}">
        <p14:creationId xmlns:p14="http://schemas.microsoft.com/office/powerpoint/2010/main" val="269903300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DF2ED713-F754-55C5-8070-C8425370A28D}"/>
              </a:ext>
            </a:extLst>
          </p:cNvPr>
          <p:cNvSpPr/>
          <p:nvPr/>
        </p:nvSpPr>
        <p:spPr>
          <a:xfrm>
            <a:off x="7297722" y="-1849157"/>
            <a:ext cx="1943027" cy="210857"/>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4" name="TextBox 3">
            <a:extLst>
              <a:ext uri="{FF2B5EF4-FFF2-40B4-BE49-F238E27FC236}">
                <a16:creationId xmlns:a16="http://schemas.microsoft.com/office/drawing/2014/main" id="{F6F00000-2B47-3DD6-5618-E104977876B9}"/>
              </a:ext>
            </a:extLst>
          </p:cNvPr>
          <p:cNvSpPr txBox="1"/>
          <p:nvPr/>
        </p:nvSpPr>
        <p:spPr>
          <a:xfrm>
            <a:off x="1050974" y="2875002"/>
            <a:ext cx="4013395" cy="110799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6600" dirty="0">
                <a:gradFill flip="none" rotWithShape="1">
                  <a:gsLst>
                    <a:gs pos="0">
                      <a:srgbClr val="649BF6"/>
                    </a:gs>
                    <a:gs pos="100000">
                      <a:srgbClr val="B534EE"/>
                    </a:gs>
                  </a:gsLst>
                  <a:lin ang="0" scaled="1"/>
                  <a:tileRect/>
                </a:gradFill>
                <a:latin typeface="SF Compact Rounded Black" panose="02000000000000000000" pitchFamily="50" charset="0"/>
              </a:rPr>
              <a:t>Overview</a:t>
            </a:r>
            <a:endParaRPr lang="vi-VN" sz="6600" dirty="0">
              <a:gradFill flip="none" rotWithShape="1">
                <a:gsLst>
                  <a:gs pos="0">
                    <a:srgbClr val="649BF6"/>
                  </a:gs>
                  <a:gs pos="100000">
                    <a:srgbClr val="B534EE"/>
                  </a:gs>
                </a:gsLst>
                <a:lin ang="0" scaled="1"/>
                <a:tileRect/>
              </a:gradFill>
            </a:endParaRPr>
          </a:p>
        </p:txBody>
      </p:sp>
      <p:sp>
        <p:nvSpPr>
          <p:cNvPr id="3" name="TextBox 2">
            <a:extLst>
              <a:ext uri="{FF2B5EF4-FFF2-40B4-BE49-F238E27FC236}">
                <a16:creationId xmlns:a16="http://schemas.microsoft.com/office/drawing/2014/main" id="{B1952E5F-EAAA-E3BE-463C-ACBFEA55C327}"/>
              </a:ext>
            </a:extLst>
          </p:cNvPr>
          <p:cNvSpPr txBox="1"/>
          <p:nvPr/>
        </p:nvSpPr>
        <p:spPr>
          <a:xfrm>
            <a:off x="6230922" y="1776718"/>
            <a:ext cx="4308742"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and How It works</a:t>
            </a:r>
            <a:endParaRPr lang="vi-VN" sz="2400" dirty="0">
              <a:solidFill>
                <a:schemeClr val="bg1"/>
              </a:solidFill>
              <a:latin typeface="SF Compact Display Black" panose="02000000000000000000" pitchFamily="50" charset="0"/>
            </a:endParaRPr>
          </a:p>
        </p:txBody>
      </p:sp>
      <p:sp>
        <p:nvSpPr>
          <p:cNvPr id="6" name="TextBox 5">
            <a:extLst>
              <a:ext uri="{FF2B5EF4-FFF2-40B4-BE49-F238E27FC236}">
                <a16:creationId xmlns:a16="http://schemas.microsoft.com/office/drawing/2014/main" id="{CB826DAB-4EF1-433A-4B6C-FCE690463C3E}"/>
              </a:ext>
            </a:extLst>
          </p:cNvPr>
          <p:cNvSpPr txBox="1"/>
          <p:nvPr/>
        </p:nvSpPr>
        <p:spPr>
          <a:xfrm>
            <a:off x="6230922" y="2674427"/>
            <a:ext cx="4196446"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Encryption Code</a:t>
            </a:r>
            <a:endParaRPr lang="vi-VN" sz="2400" dirty="0">
              <a:solidFill>
                <a:schemeClr val="bg1"/>
              </a:solidFill>
              <a:latin typeface="SF Compact Display Black" panose="02000000000000000000" pitchFamily="50" charset="0"/>
            </a:endParaRPr>
          </a:p>
        </p:txBody>
      </p:sp>
      <p:sp>
        <p:nvSpPr>
          <p:cNvPr id="7" name="TextBox 6">
            <a:extLst>
              <a:ext uri="{FF2B5EF4-FFF2-40B4-BE49-F238E27FC236}">
                <a16:creationId xmlns:a16="http://schemas.microsoft.com/office/drawing/2014/main" id="{243FA69F-F7C7-4D3C-05AE-2D9F34EF9B88}"/>
              </a:ext>
            </a:extLst>
          </p:cNvPr>
          <p:cNvSpPr txBox="1"/>
          <p:nvPr/>
        </p:nvSpPr>
        <p:spPr>
          <a:xfrm>
            <a:off x="6230922" y="4469844"/>
            <a:ext cx="5388992" cy="830997"/>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Implement Hill Cipher into chatting on LAN</a:t>
            </a:r>
            <a:endParaRPr lang="vi-VN" sz="2400" dirty="0">
              <a:solidFill>
                <a:schemeClr val="bg1"/>
              </a:solidFill>
              <a:latin typeface="SF Compact Display Black" panose="02000000000000000000" pitchFamily="50" charset="0"/>
            </a:endParaRPr>
          </a:p>
        </p:txBody>
      </p:sp>
      <p:sp>
        <p:nvSpPr>
          <p:cNvPr id="2" name="TextBox 1">
            <a:extLst>
              <a:ext uri="{FF2B5EF4-FFF2-40B4-BE49-F238E27FC236}">
                <a16:creationId xmlns:a16="http://schemas.microsoft.com/office/drawing/2014/main" id="{C2577C91-B19A-14C6-476D-D874CE81B6B6}"/>
              </a:ext>
            </a:extLst>
          </p:cNvPr>
          <p:cNvSpPr txBox="1"/>
          <p:nvPr/>
        </p:nvSpPr>
        <p:spPr>
          <a:xfrm>
            <a:off x="6230922" y="3572136"/>
            <a:ext cx="4196446"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Decryption Code</a:t>
            </a:r>
            <a:endParaRPr lang="vi-VN" sz="2400" dirty="0">
              <a:solidFill>
                <a:schemeClr val="bg1"/>
              </a:solidFill>
              <a:latin typeface="SF Compact Display Black" panose="02000000000000000000" pitchFamily="50" charset="0"/>
            </a:endParaRPr>
          </a:p>
        </p:txBody>
      </p:sp>
    </p:spTree>
    <p:extLst>
      <p:ext uri="{BB962C8B-B14F-4D97-AF65-F5344CB8AC3E}">
        <p14:creationId xmlns:p14="http://schemas.microsoft.com/office/powerpoint/2010/main" val="41496243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DF2ED713-F754-55C5-8070-C8425370A28D}"/>
              </a:ext>
            </a:extLst>
          </p:cNvPr>
          <p:cNvSpPr/>
          <p:nvPr/>
        </p:nvSpPr>
        <p:spPr>
          <a:xfrm>
            <a:off x="6230922" y="3572136"/>
            <a:ext cx="4196446"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4" name="TextBox 3">
            <a:extLst>
              <a:ext uri="{FF2B5EF4-FFF2-40B4-BE49-F238E27FC236}">
                <a16:creationId xmlns:a16="http://schemas.microsoft.com/office/drawing/2014/main" id="{F6F00000-2B47-3DD6-5618-E104977876B9}"/>
              </a:ext>
            </a:extLst>
          </p:cNvPr>
          <p:cNvSpPr txBox="1"/>
          <p:nvPr/>
        </p:nvSpPr>
        <p:spPr>
          <a:xfrm>
            <a:off x="1050974" y="2875002"/>
            <a:ext cx="4013395" cy="110799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6600" dirty="0">
                <a:gradFill flip="none" rotWithShape="1">
                  <a:gsLst>
                    <a:gs pos="0">
                      <a:srgbClr val="649BF6"/>
                    </a:gs>
                    <a:gs pos="100000">
                      <a:srgbClr val="B534EE"/>
                    </a:gs>
                  </a:gsLst>
                  <a:lin ang="0" scaled="1"/>
                  <a:tileRect/>
                </a:gradFill>
                <a:latin typeface="SF Compact Rounded Black" panose="02000000000000000000" pitchFamily="50" charset="0"/>
              </a:rPr>
              <a:t>Overview</a:t>
            </a:r>
            <a:endParaRPr lang="vi-VN" sz="6600" dirty="0">
              <a:gradFill flip="none" rotWithShape="1">
                <a:gsLst>
                  <a:gs pos="0">
                    <a:srgbClr val="649BF6"/>
                  </a:gs>
                  <a:gs pos="100000">
                    <a:srgbClr val="B534EE"/>
                  </a:gs>
                </a:gsLst>
                <a:lin ang="0" scaled="1"/>
                <a:tileRect/>
              </a:gradFill>
            </a:endParaRPr>
          </a:p>
        </p:txBody>
      </p:sp>
      <p:sp>
        <p:nvSpPr>
          <p:cNvPr id="3" name="TextBox 2">
            <a:extLst>
              <a:ext uri="{FF2B5EF4-FFF2-40B4-BE49-F238E27FC236}">
                <a16:creationId xmlns:a16="http://schemas.microsoft.com/office/drawing/2014/main" id="{B1952E5F-EAAA-E3BE-463C-ACBFEA55C327}"/>
              </a:ext>
            </a:extLst>
          </p:cNvPr>
          <p:cNvSpPr txBox="1"/>
          <p:nvPr/>
        </p:nvSpPr>
        <p:spPr>
          <a:xfrm>
            <a:off x="6230922" y="1776718"/>
            <a:ext cx="4308742"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and How It works</a:t>
            </a:r>
            <a:endParaRPr lang="vi-VN" sz="2400" dirty="0">
              <a:solidFill>
                <a:schemeClr val="bg1"/>
              </a:solidFill>
              <a:latin typeface="SF Compact Display Black" panose="02000000000000000000" pitchFamily="50" charset="0"/>
            </a:endParaRPr>
          </a:p>
        </p:txBody>
      </p:sp>
      <p:sp>
        <p:nvSpPr>
          <p:cNvPr id="6" name="TextBox 5">
            <a:extLst>
              <a:ext uri="{FF2B5EF4-FFF2-40B4-BE49-F238E27FC236}">
                <a16:creationId xmlns:a16="http://schemas.microsoft.com/office/drawing/2014/main" id="{CB826DAB-4EF1-433A-4B6C-FCE690463C3E}"/>
              </a:ext>
            </a:extLst>
          </p:cNvPr>
          <p:cNvSpPr txBox="1"/>
          <p:nvPr/>
        </p:nvSpPr>
        <p:spPr>
          <a:xfrm>
            <a:off x="6230922" y="2674427"/>
            <a:ext cx="4196446"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Encryption Code</a:t>
            </a:r>
            <a:endParaRPr lang="vi-VN" sz="2400" dirty="0">
              <a:solidFill>
                <a:schemeClr val="bg1"/>
              </a:solidFill>
              <a:latin typeface="SF Compact Display Black" panose="02000000000000000000" pitchFamily="50" charset="0"/>
            </a:endParaRPr>
          </a:p>
        </p:txBody>
      </p:sp>
      <p:sp>
        <p:nvSpPr>
          <p:cNvPr id="7" name="TextBox 6">
            <a:extLst>
              <a:ext uri="{FF2B5EF4-FFF2-40B4-BE49-F238E27FC236}">
                <a16:creationId xmlns:a16="http://schemas.microsoft.com/office/drawing/2014/main" id="{243FA69F-F7C7-4D3C-05AE-2D9F34EF9B88}"/>
              </a:ext>
            </a:extLst>
          </p:cNvPr>
          <p:cNvSpPr txBox="1"/>
          <p:nvPr/>
        </p:nvSpPr>
        <p:spPr>
          <a:xfrm>
            <a:off x="6230922" y="4469844"/>
            <a:ext cx="5388992" cy="830997"/>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Implement Hill Cipher into chatting on LAN</a:t>
            </a:r>
            <a:endParaRPr lang="vi-VN" sz="2400" dirty="0">
              <a:solidFill>
                <a:schemeClr val="bg1"/>
              </a:solidFill>
              <a:latin typeface="SF Compact Display Black" panose="02000000000000000000" pitchFamily="50" charset="0"/>
            </a:endParaRPr>
          </a:p>
        </p:txBody>
      </p:sp>
      <p:sp>
        <p:nvSpPr>
          <p:cNvPr id="2" name="TextBox 1">
            <a:extLst>
              <a:ext uri="{FF2B5EF4-FFF2-40B4-BE49-F238E27FC236}">
                <a16:creationId xmlns:a16="http://schemas.microsoft.com/office/drawing/2014/main" id="{C2577C91-B19A-14C6-476D-D874CE81B6B6}"/>
              </a:ext>
            </a:extLst>
          </p:cNvPr>
          <p:cNvSpPr txBox="1"/>
          <p:nvPr/>
        </p:nvSpPr>
        <p:spPr>
          <a:xfrm>
            <a:off x="6230922" y="3572136"/>
            <a:ext cx="4196446"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Decryption Code</a:t>
            </a:r>
            <a:endParaRPr lang="vi-VN" sz="2400" dirty="0">
              <a:solidFill>
                <a:schemeClr val="bg1"/>
              </a:solidFill>
              <a:latin typeface="SF Compact Display Black" panose="02000000000000000000" pitchFamily="50" charset="0"/>
            </a:endParaRPr>
          </a:p>
        </p:txBody>
      </p:sp>
    </p:spTree>
    <p:extLst>
      <p:ext uri="{BB962C8B-B14F-4D97-AF65-F5344CB8AC3E}">
        <p14:creationId xmlns:p14="http://schemas.microsoft.com/office/powerpoint/2010/main" val="30931819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4196446"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7" name="TextBox 6">
            <a:extLst>
              <a:ext uri="{FF2B5EF4-FFF2-40B4-BE49-F238E27FC236}">
                <a16:creationId xmlns:a16="http://schemas.microsoft.com/office/drawing/2014/main" id="{9E3730DE-E770-D956-ED3E-E3B7F840F89E}"/>
              </a:ext>
            </a:extLst>
          </p:cNvPr>
          <p:cNvSpPr txBox="1"/>
          <p:nvPr/>
        </p:nvSpPr>
        <p:spPr>
          <a:xfrm>
            <a:off x="257908" y="189647"/>
            <a:ext cx="4196446"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Decryption Code</a:t>
            </a:r>
            <a:endParaRPr lang="vi-VN" sz="2400" dirty="0">
              <a:solidFill>
                <a:schemeClr val="bg1"/>
              </a:solidFill>
              <a:latin typeface="SF Compact Display Black" panose="02000000000000000000" pitchFamily="50" charset="0"/>
            </a:endParaRPr>
          </a:p>
        </p:txBody>
      </p:sp>
      <p:sp>
        <p:nvSpPr>
          <p:cNvPr id="8" name="TextBox 7">
            <a:extLst>
              <a:ext uri="{FF2B5EF4-FFF2-40B4-BE49-F238E27FC236}">
                <a16:creationId xmlns:a16="http://schemas.microsoft.com/office/drawing/2014/main" id="{4CC400B2-A378-7F95-A8E7-072EC9D18520}"/>
              </a:ext>
            </a:extLst>
          </p:cNvPr>
          <p:cNvSpPr txBox="1"/>
          <p:nvPr/>
        </p:nvSpPr>
        <p:spPr>
          <a:xfrm>
            <a:off x="4797625" y="3062325"/>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X</a:t>
            </a:r>
          </a:p>
        </p:txBody>
      </p:sp>
      <p:sp>
        <p:nvSpPr>
          <p:cNvPr id="9" name="TextBox 8">
            <a:extLst>
              <a:ext uri="{FF2B5EF4-FFF2-40B4-BE49-F238E27FC236}">
                <a16:creationId xmlns:a16="http://schemas.microsoft.com/office/drawing/2014/main" id="{A69E10F4-842F-1BD6-8569-9404D1A9D0A6}"/>
              </a:ext>
            </a:extLst>
          </p:cNvPr>
          <p:cNvSpPr txBox="1"/>
          <p:nvPr/>
        </p:nvSpPr>
        <p:spPr>
          <a:xfrm>
            <a:off x="5350866" y="3062325"/>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0" name="TextBox 9">
            <a:extLst>
              <a:ext uri="{FF2B5EF4-FFF2-40B4-BE49-F238E27FC236}">
                <a16:creationId xmlns:a16="http://schemas.microsoft.com/office/drawing/2014/main" id="{CD049DC1-C9C7-830A-1BA6-9D226226704B}"/>
              </a:ext>
            </a:extLst>
          </p:cNvPr>
          <p:cNvSpPr txBox="1"/>
          <p:nvPr/>
        </p:nvSpPr>
        <p:spPr>
          <a:xfrm>
            <a:off x="5868794" y="3062325"/>
            <a:ext cx="3079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1" name="TextBox 10">
            <a:extLst>
              <a:ext uri="{FF2B5EF4-FFF2-40B4-BE49-F238E27FC236}">
                <a16:creationId xmlns:a16="http://schemas.microsoft.com/office/drawing/2014/main" id="{20F525C6-C40A-187B-D0DB-7548CFD446F4}"/>
              </a:ext>
            </a:extLst>
          </p:cNvPr>
          <p:cNvSpPr txBox="1"/>
          <p:nvPr/>
        </p:nvSpPr>
        <p:spPr>
          <a:xfrm>
            <a:off x="6396915"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Y</a:t>
            </a:r>
          </a:p>
        </p:txBody>
      </p:sp>
      <p:sp>
        <p:nvSpPr>
          <p:cNvPr id="13" name="TextBox 12">
            <a:extLst>
              <a:ext uri="{FF2B5EF4-FFF2-40B4-BE49-F238E27FC236}">
                <a16:creationId xmlns:a16="http://schemas.microsoft.com/office/drawing/2014/main" id="{D9A358C3-8014-5D94-CBD7-44FF4282F6CB}"/>
              </a:ext>
            </a:extLst>
          </p:cNvPr>
          <p:cNvSpPr txBox="1"/>
          <p:nvPr/>
        </p:nvSpPr>
        <p:spPr>
          <a:xfrm>
            <a:off x="7024125"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4" name="TextBox 13">
            <a:extLst>
              <a:ext uri="{FF2B5EF4-FFF2-40B4-BE49-F238E27FC236}">
                <a16:creationId xmlns:a16="http://schemas.microsoft.com/office/drawing/2014/main" id="{0795DD1A-5DAD-B81D-A6EF-AB46B8C25CEB}"/>
              </a:ext>
            </a:extLst>
          </p:cNvPr>
          <p:cNvSpPr txBox="1"/>
          <p:nvPr/>
        </p:nvSpPr>
        <p:spPr>
          <a:xfrm>
            <a:off x="7533343"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5" name="TextBox 14">
            <a:extLst>
              <a:ext uri="{FF2B5EF4-FFF2-40B4-BE49-F238E27FC236}">
                <a16:creationId xmlns:a16="http://schemas.microsoft.com/office/drawing/2014/main" id="{F75AAD30-F3D4-686E-CC8D-A6F124E9E664}"/>
              </a:ext>
            </a:extLst>
          </p:cNvPr>
          <p:cNvSpPr txBox="1"/>
          <p:nvPr/>
        </p:nvSpPr>
        <p:spPr>
          <a:xfrm>
            <a:off x="3102063" y="3059668"/>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16" name="TextBox 15">
            <a:extLst>
              <a:ext uri="{FF2B5EF4-FFF2-40B4-BE49-F238E27FC236}">
                <a16:creationId xmlns:a16="http://schemas.microsoft.com/office/drawing/2014/main" id="{EE702DDD-408D-D4DC-FEF3-921FA749EB53}"/>
              </a:ext>
            </a:extLst>
          </p:cNvPr>
          <p:cNvSpPr txBox="1"/>
          <p:nvPr/>
        </p:nvSpPr>
        <p:spPr>
          <a:xfrm>
            <a:off x="8042561"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7" name="TextBox 16">
            <a:extLst>
              <a:ext uri="{FF2B5EF4-FFF2-40B4-BE49-F238E27FC236}">
                <a16:creationId xmlns:a16="http://schemas.microsoft.com/office/drawing/2014/main" id="{6FE2C9CE-FD31-BBEC-BE02-FAD2AFDFA5EB}"/>
              </a:ext>
            </a:extLst>
          </p:cNvPr>
          <p:cNvSpPr txBox="1"/>
          <p:nvPr/>
        </p:nvSpPr>
        <p:spPr>
          <a:xfrm>
            <a:off x="8544057" y="3062325"/>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Tree>
    <p:extLst>
      <p:ext uri="{BB962C8B-B14F-4D97-AF65-F5344CB8AC3E}">
        <p14:creationId xmlns:p14="http://schemas.microsoft.com/office/powerpoint/2010/main" val="172851014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370057" y="1182925"/>
            <a:ext cx="4503572" cy="4832464"/>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712471" y="1301301"/>
            <a:ext cx="3769272" cy="452431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The function starts by splitting the </a:t>
            </a:r>
            <a:r>
              <a:rPr lang="en-US" sz="2400" dirty="0" err="1">
                <a:solidFill>
                  <a:schemeClr val="bg1">
                    <a:lumMod val="85000"/>
                  </a:schemeClr>
                </a:solidFill>
                <a:latin typeface="SF Compact Display" panose="02000000000000000000" pitchFamily="50" charset="0"/>
              </a:rPr>
              <a:t>cipherText</a:t>
            </a:r>
            <a:r>
              <a:rPr lang="en-US" sz="2400" dirty="0">
                <a:solidFill>
                  <a:schemeClr val="bg1">
                    <a:lumMod val="85000"/>
                  </a:schemeClr>
                </a:solidFill>
                <a:latin typeface="SF Compact Display" panose="02000000000000000000" pitchFamily="50" charset="0"/>
              </a:rPr>
              <a:t> into two parts: the first part is the encrypted string and the second part is the length of the original message. The function then calculates the length of the </a:t>
            </a:r>
            <a:r>
              <a:rPr lang="en-US" sz="2400" dirty="0" err="1">
                <a:solidFill>
                  <a:schemeClr val="bg1">
                    <a:lumMod val="85000"/>
                  </a:schemeClr>
                </a:solidFill>
                <a:latin typeface="SF Compact Display" panose="02000000000000000000" pitchFamily="50" charset="0"/>
              </a:rPr>
              <a:t>cipherMatrix</a:t>
            </a:r>
            <a:r>
              <a:rPr lang="en-US" sz="2400" dirty="0">
                <a:solidFill>
                  <a:schemeClr val="bg1">
                    <a:lumMod val="85000"/>
                  </a:schemeClr>
                </a:solidFill>
                <a:latin typeface="SF Compact Display" panose="02000000000000000000" pitchFamily="50" charset="0"/>
              </a:rPr>
              <a:t> based on the length of the </a:t>
            </a:r>
            <a:r>
              <a:rPr lang="en-US" sz="2400" dirty="0" err="1">
                <a:solidFill>
                  <a:schemeClr val="bg1">
                    <a:lumMod val="85000"/>
                  </a:schemeClr>
                </a:solidFill>
                <a:latin typeface="SF Compact Display" panose="02000000000000000000" pitchFamily="50" charset="0"/>
              </a:rPr>
              <a:t>cipherText</a:t>
            </a:r>
            <a:r>
              <a:rPr lang="en-US" sz="2400" dirty="0">
                <a:solidFill>
                  <a:schemeClr val="bg1">
                    <a:lumMod val="85000"/>
                  </a:schemeClr>
                </a:solidFill>
                <a:latin typeface="SF Compact Display" panose="02000000000000000000" pitchFamily="50" charset="0"/>
              </a:rPr>
              <a:t> and the size of the key matrix.</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64696F0-B6EF-2C65-D2F9-3E78DC04F185}"/>
              </a:ext>
            </a:extLst>
          </p:cNvPr>
          <p:cNvSpPr txBox="1"/>
          <p:nvPr/>
        </p:nvSpPr>
        <p:spPr>
          <a:xfrm>
            <a:off x="5711913" y="-1352662"/>
            <a:ext cx="6222179"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p>
          <a:p>
            <a:r>
              <a:rPr lang="en-US" dirty="0">
                <a:solidFill>
                  <a:schemeClr val="bg1">
                    <a:lumMod val="85000"/>
                  </a:schemeClr>
                </a:solidFill>
                <a:latin typeface="SF Mono" panose="02000000000000000000" pitchFamily="50" charset="0"/>
                <a:cs typeface="SF Mono" panose="02000000000000000000" pitchFamily="50" charset="0"/>
              </a:rPr>
              <a:t>[</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a:t>
            </a:r>
            <a:r>
              <a:rPr lang="en-US" dirty="0" err="1">
                <a:solidFill>
                  <a:schemeClr val="bg1">
                    <a:lumMod val="85000"/>
                  </a:schemeClr>
                </a:solidFill>
                <a:latin typeface="SF Mono" panose="02000000000000000000" pitchFamily="50" charset="0"/>
                <a:cs typeface="SF Mono" panose="02000000000000000000" pitchFamily="50" charset="0"/>
              </a:rPr>
              <a:t>lengthOfKey</a:t>
            </a:r>
            <a:r>
              <a:rPr lang="en-US" dirty="0">
                <a:solidFill>
                  <a:schemeClr val="bg1">
                    <a:lumMod val="85000"/>
                  </a:schemeClr>
                </a:solidFill>
                <a:latin typeface="SF Mono" panose="02000000000000000000" pitchFamily="50" charset="0"/>
                <a:cs typeface="SF Mono" panose="02000000000000000000" pitchFamily="50" charset="0"/>
              </a:rPr>
              <a:t>]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5" name="TextBox 4">
            <a:extLst>
              <a:ext uri="{FF2B5EF4-FFF2-40B4-BE49-F238E27FC236}">
                <a16:creationId xmlns:a16="http://schemas.microsoft.com/office/drawing/2014/main" id="{CE913684-844C-F741-123E-694C8FCFF091}"/>
              </a:ext>
            </a:extLst>
          </p:cNvPr>
          <p:cNvSpPr txBox="1"/>
          <p:nvPr/>
        </p:nvSpPr>
        <p:spPr>
          <a:xfrm>
            <a:off x="7407475" y="816250"/>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X</a:t>
            </a:r>
          </a:p>
        </p:txBody>
      </p:sp>
      <p:sp>
        <p:nvSpPr>
          <p:cNvPr id="6" name="TextBox 5">
            <a:extLst>
              <a:ext uri="{FF2B5EF4-FFF2-40B4-BE49-F238E27FC236}">
                <a16:creationId xmlns:a16="http://schemas.microsoft.com/office/drawing/2014/main" id="{E7F39327-B4E2-A883-46BC-8C089FB55B65}"/>
              </a:ext>
            </a:extLst>
          </p:cNvPr>
          <p:cNvSpPr txBox="1"/>
          <p:nvPr/>
        </p:nvSpPr>
        <p:spPr>
          <a:xfrm>
            <a:off x="7960716" y="816250"/>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8" name="TextBox 7">
            <a:extLst>
              <a:ext uri="{FF2B5EF4-FFF2-40B4-BE49-F238E27FC236}">
                <a16:creationId xmlns:a16="http://schemas.microsoft.com/office/drawing/2014/main" id="{CADDBF1B-641C-A94B-14F9-E9AB73E4D8B7}"/>
              </a:ext>
            </a:extLst>
          </p:cNvPr>
          <p:cNvSpPr txBox="1"/>
          <p:nvPr/>
        </p:nvSpPr>
        <p:spPr>
          <a:xfrm>
            <a:off x="8478644" y="816250"/>
            <a:ext cx="3079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 name="TextBox 8">
            <a:extLst>
              <a:ext uri="{FF2B5EF4-FFF2-40B4-BE49-F238E27FC236}">
                <a16:creationId xmlns:a16="http://schemas.microsoft.com/office/drawing/2014/main" id="{E52F7DD1-9FD1-DC48-DB0F-B1A1494CADFB}"/>
              </a:ext>
            </a:extLst>
          </p:cNvPr>
          <p:cNvSpPr txBox="1"/>
          <p:nvPr/>
        </p:nvSpPr>
        <p:spPr>
          <a:xfrm>
            <a:off x="9006765" y="816250"/>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Y</a:t>
            </a:r>
          </a:p>
        </p:txBody>
      </p:sp>
      <p:sp>
        <p:nvSpPr>
          <p:cNvPr id="14" name="TextBox 13">
            <a:extLst>
              <a:ext uri="{FF2B5EF4-FFF2-40B4-BE49-F238E27FC236}">
                <a16:creationId xmlns:a16="http://schemas.microsoft.com/office/drawing/2014/main" id="{CD9AB7ED-7F32-B337-53CF-5847349E1E5C}"/>
              </a:ext>
            </a:extLst>
          </p:cNvPr>
          <p:cNvSpPr txBox="1"/>
          <p:nvPr/>
        </p:nvSpPr>
        <p:spPr>
          <a:xfrm>
            <a:off x="9633975" y="816250"/>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5" name="TextBox 14">
            <a:extLst>
              <a:ext uri="{FF2B5EF4-FFF2-40B4-BE49-F238E27FC236}">
                <a16:creationId xmlns:a16="http://schemas.microsoft.com/office/drawing/2014/main" id="{6F395958-2043-E2F7-F64C-C595A95BD821}"/>
              </a:ext>
            </a:extLst>
          </p:cNvPr>
          <p:cNvSpPr txBox="1"/>
          <p:nvPr/>
        </p:nvSpPr>
        <p:spPr>
          <a:xfrm>
            <a:off x="10143193" y="816250"/>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7" name="TextBox 16">
            <a:extLst>
              <a:ext uri="{FF2B5EF4-FFF2-40B4-BE49-F238E27FC236}">
                <a16:creationId xmlns:a16="http://schemas.microsoft.com/office/drawing/2014/main" id="{6CADCAFA-2EA4-AA75-EAE6-8150B5D6AC5E}"/>
              </a:ext>
            </a:extLst>
          </p:cNvPr>
          <p:cNvSpPr txBox="1"/>
          <p:nvPr/>
        </p:nvSpPr>
        <p:spPr>
          <a:xfrm>
            <a:off x="5711913" y="813593"/>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7" name="TextBox 6">
            <a:extLst>
              <a:ext uri="{FF2B5EF4-FFF2-40B4-BE49-F238E27FC236}">
                <a16:creationId xmlns:a16="http://schemas.microsoft.com/office/drawing/2014/main" id="{44052314-88E0-5AC2-3972-AEE745BD9975}"/>
              </a:ext>
            </a:extLst>
          </p:cNvPr>
          <p:cNvSpPr txBox="1"/>
          <p:nvPr/>
        </p:nvSpPr>
        <p:spPr>
          <a:xfrm>
            <a:off x="5711913" y="239472"/>
            <a:ext cx="2592913" cy="369332"/>
          </a:xfrm>
          <a:prstGeom prst="rect">
            <a:avLst/>
          </a:prstGeom>
          <a:noFill/>
        </p:spPr>
        <p:txBody>
          <a:bodyPr wrap="square" rtlCol="0">
            <a:spAutoFit/>
          </a:bodyPr>
          <a:lstStyle/>
          <a:p>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6</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10" name="TextBox 9">
            <a:extLst>
              <a:ext uri="{FF2B5EF4-FFF2-40B4-BE49-F238E27FC236}">
                <a16:creationId xmlns:a16="http://schemas.microsoft.com/office/drawing/2014/main" id="{F735C64F-14E0-7707-D789-DCC72AA62057}"/>
              </a:ext>
            </a:extLst>
          </p:cNvPr>
          <p:cNvSpPr txBox="1"/>
          <p:nvPr/>
        </p:nvSpPr>
        <p:spPr>
          <a:xfrm>
            <a:off x="7352056" y="1185275"/>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11" name="TextBox 10">
            <a:extLst>
              <a:ext uri="{FF2B5EF4-FFF2-40B4-BE49-F238E27FC236}">
                <a16:creationId xmlns:a16="http://schemas.microsoft.com/office/drawing/2014/main" id="{AB917F07-E2A6-CD8B-41B2-99573CC0DED1}"/>
              </a:ext>
            </a:extLst>
          </p:cNvPr>
          <p:cNvSpPr txBox="1"/>
          <p:nvPr/>
        </p:nvSpPr>
        <p:spPr>
          <a:xfrm>
            <a:off x="7960715" y="1185275"/>
            <a:ext cx="32789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13" name="TextBox 12">
            <a:extLst>
              <a:ext uri="{FF2B5EF4-FFF2-40B4-BE49-F238E27FC236}">
                <a16:creationId xmlns:a16="http://schemas.microsoft.com/office/drawing/2014/main" id="{AF653390-8345-36D7-1A19-E383D42050E9}"/>
              </a:ext>
            </a:extLst>
          </p:cNvPr>
          <p:cNvSpPr txBox="1"/>
          <p:nvPr/>
        </p:nvSpPr>
        <p:spPr>
          <a:xfrm>
            <a:off x="8409153" y="1185275"/>
            <a:ext cx="44691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16" name="TextBox 15">
            <a:extLst>
              <a:ext uri="{FF2B5EF4-FFF2-40B4-BE49-F238E27FC236}">
                <a16:creationId xmlns:a16="http://schemas.microsoft.com/office/drawing/2014/main" id="{A77C8D0E-A557-3F50-CF04-4B1EE112950A}"/>
              </a:ext>
            </a:extLst>
          </p:cNvPr>
          <p:cNvSpPr txBox="1"/>
          <p:nvPr/>
        </p:nvSpPr>
        <p:spPr>
          <a:xfrm>
            <a:off x="8976613" y="1185275"/>
            <a:ext cx="45714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a:t>
            </a:r>
            <a:endParaRPr lang="vi-VN" dirty="0">
              <a:solidFill>
                <a:schemeClr val="bg1"/>
              </a:solidFill>
              <a:latin typeface="SF Compact Display Heavy" panose="02000000000000000000" pitchFamily="50" charset="0"/>
            </a:endParaRPr>
          </a:p>
        </p:txBody>
      </p:sp>
      <p:sp>
        <p:nvSpPr>
          <p:cNvPr id="19" name="TextBox 18">
            <a:extLst>
              <a:ext uri="{FF2B5EF4-FFF2-40B4-BE49-F238E27FC236}">
                <a16:creationId xmlns:a16="http://schemas.microsoft.com/office/drawing/2014/main" id="{0AE48A51-A339-B008-72D0-BBE0103E583C}"/>
              </a:ext>
            </a:extLst>
          </p:cNvPr>
          <p:cNvSpPr txBox="1"/>
          <p:nvPr/>
        </p:nvSpPr>
        <p:spPr>
          <a:xfrm>
            <a:off x="9554298" y="1185275"/>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20" name="TextBox 19">
            <a:extLst>
              <a:ext uri="{FF2B5EF4-FFF2-40B4-BE49-F238E27FC236}">
                <a16:creationId xmlns:a16="http://schemas.microsoft.com/office/drawing/2014/main" id="{86E41CF9-7345-8FC2-E2B9-F99E5CA63E62}"/>
              </a:ext>
            </a:extLst>
          </p:cNvPr>
          <p:cNvSpPr txBox="1"/>
          <p:nvPr/>
        </p:nvSpPr>
        <p:spPr>
          <a:xfrm>
            <a:off x="10131983" y="1185275"/>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Tree>
    <p:extLst>
      <p:ext uri="{BB962C8B-B14F-4D97-AF65-F5344CB8AC3E}">
        <p14:creationId xmlns:p14="http://schemas.microsoft.com/office/powerpoint/2010/main" val="192759423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370057" y="2329778"/>
            <a:ext cx="4503572" cy="2430227"/>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712471" y="2448154"/>
            <a:ext cx="3769272" cy="1938992"/>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Store values in </a:t>
            </a:r>
            <a:r>
              <a:rPr lang="en-US" sz="2400" dirty="0" err="1">
                <a:solidFill>
                  <a:schemeClr val="bg1">
                    <a:lumMod val="85000"/>
                  </a:schemeClr>
                </a:solidFill>
                <a:latin typeface="SF Compact Display" panose="02000000000000000000" pitchFamily="50" charset="0"/>
              </a:rPr>
              <a:t>cipherText</a:t>
            </a:r>
            <a:r>
              <a:rPr lang="en-US" sz="2400" dirty="0">
                <a:solidFill>
                  <a:schemeClr val="bg1">
                    <a:lumMod val="85000"/>
                  </a:schemeClr>
                </a:solidFill>
                <a:latin typeface="SF Compact Display" panose="02000000000000000000" pitchFamily="50" charset="0"/>
              </a:rPr>
              <a:t> in terms of a matrix of size [</a:t>
            </a:r>
            <a:r>
              <a:rPr lang="en-US" sz="2400" dirty="0" err="1">
                <a:solidFill>
                  <a:schemeClr val="bg1">
                    <a:lumMod val="85000"/>
                  </a:schemeClr>
                </a:solidFill>
                <a:latin typeface="SF Compact Display" panose="02000000000000000000" pitchFamily="50" charset="0"/>
              </a:rPr>
              <a:t>lengthOfKey</a:t>
            </a:r>
            <a:r>
              <a:rPr lang="en-US" sz="2400" dirty="0">
                <a:solidFill>
                  <a:schemeClr val="bg1">
                    <a:lumMod val="85000"/>
                  </a:schemeClr>
                </a:solidFill>
                <a:latin typeface="SF Compact Display" panose="02000000000000000000" pitchFamily="50" charset="0"/>
              </a:rPr>
              <a:t>, </a:t>
            </a:r>
            <a:r>
              <a:rPr lang="en-US" sz="2400" dirty="0" err="1">
                <a:solidFill>
                  <a:schemeClr val="bg1">
                    <a:lumMod val="85000"/>
                  </a:schemeClr>
                </a:solidFill>
                <a:latin typeface="SF Compact Display" panose="02000000000000000000" pitchFamily="50" charset="0"/>
              </a:rPr>
              <a:t>cipherTextLength</a:t>
            </a:r>
            <a:r>
              <a:rPr lang="en-US" sz="2400" dirty="0">
                <a:solidFill>
                  <a:schemeClr val="bg1">
                    <a:lumMod val="85000"/>
                  </a:schemeClr>
                </a:solidFill>
                <a:latin typeface="SF Compact Display" panose="02000000000000000000" pitchFamily="50" charset="0"/>
              </a:rPr>
              <a:t> / </a:t>
            </a:r>
            <a:r>
              <a:rPr lang="en-US" sz="2400" dirty="0" err="1">
                <a:solidFill>
                  <a:schemeClr val="bg1">
                    <a:lumMod val="85000"/>
                  </a:schemeClr>
                </a:solidFill>
                <a:latin typeface="SF Compact Display" panose="02000000000000000000" pitchFamily="50" charset="0"/>
              </a:rPr>
              <a:t>lengthOfKey</a:t>
            </a:r>
            <a:r>
              <a:rPr lang="en-US" sz="2400" dirty="0">
                <a:solidFill>
                  <a:schemeClr val="bg1">
                    <a:lumMod val="85000"/>
                  </a:schemeClr>
                </a:solidFill>
                <a:latin typeface="SF Compact Display" panose="02000000000000000000" pitchFamily="50" charset="0"/>
              </a:rPr>
              <a:t>]</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CE913684-844C-F741-123E-694C8FCFF091}"/>
              </a:ext>
            </a:extLst>
          </p:cNvPr>
          <p:cNvSpPr txBox="1"/>
          <p:nvPr/>
        </p:nvSpPr>
        <p:spPr>
          <a:xfrm>
            <a:off x="7407475" y="-1484498"/>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X</a:t>
            </a:r>
          </a:p>
        </p:txBody>
      </p:sp>
      <p:sp>
        <p:nvSpPr>
          <p:cNvPr id="6" name="TextBox 5">
            <a:extLst>
              <a:ext uri="{FF2B5EF4-FFF2-40B4-BE49-F238E27FC236}">
                <a16:creationId xmlns:a16="http://schemas.microsoft.com/office/drawing/2014/main" id="{E7F39327-B4E2-A883-46BC-8C089FB55B65}"/>
              </a:ext>
            </a:extLst>
          </p:cNvPr>
          <p:cNvSpPr txBox="1"/>
          <p:nvPr/>
        </p:nvSpPr>
        <p:spPr>
          <a:xfrm>
            <a:off x="7960716" y="-1484498"/>
            <a:ext cx="39187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8" name="TextBox 7">
            <a:extLst>
              <a:ext uri="{FF2B5EF4-FFF2-40B4-BE49-F238E27FC236}">
                <a16:creationId xmlns:a16="http://schemas.microsoft.com/office/drawing/2014/main" id="{CADDBF1B-641C-A94B-14F9-E9AB73E4D8B7}"/>
              </a:ext>
            </a:extLst>
          </p:cNvPr>
          <p:cNvSpPr txBox="1"/>
          <p:nvPr/>
        </p:nvSpPr>
        <p:spPr>
          <a:xfrm>
            <a:off x="8478644" y="-1484498"/>
            <a:ext cx="30793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 name="TextBox 8">
            <a:extLst>
              <a:ext uri="{FF2B5EF4-FFF2-40B4-BE49-F238E27FC236}">
                <a16:creationId xmlns:a16="http://schemas.microsoft.com/office/drawing/2014/main" id="{E52F7DD1-9FD1-DC48-DB0F-B1A1494CADFB}"/>
              </a:ext>
            </a:extLst>
          </p:cNvPr>
          <p:cNvSpPr txBox="1"/>
          <p:nvPr/>
        </p:nvSpPr>
        <p:spPr>
          <a:xfrm>
            <a:off x="9006765" y="-1484498"/>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Y</a:t>
            </a:r>
          </a:p>
        </p:txBody>
      </p:sp>
      <p:sp>
        <p:nvSpPr>
          <p:cNvPr id="14" name="TextBox 13">
            <a:extLst>
              <a:ext uri="{FF2B5EF4-FFF2-40B4-BE49-F238E27FC236}">
                <a16:creationId xmlns:a16="http://schemas.microsoft.com/office/drawing/2014/main" id="{CD9AB7ED-7F32-B337-53CF-5847349E1E5C}"/>
              </a:ext>
            </a:extLst>
          </p:cNvPr>
          <p:cNvSpPr txBox="1"/>
          <p:nvPr/>
        </p:nvSpPr>
        <p:spPr>
          <a:xfrm>
            <a:off x="9633975" y="-1484498"/>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5" name="TextBox 14">
            <a:extLst>
              <a:ext uri="{FF2B5EF4-FFF2-40B4-BE49-F238E27FC236}">
                <a16:creationId xmlns:a16="http://schemas.microsoft.com/office/drawing/2014/main" id="{6F395958-2043-E2F7-F64C-C595A95BD821}"/>
              </a:ext>
            </a:extLst>
          </p:cNvPr>
          <p:cNvSpPr txBox="1"/>
          <p:nvPr/>
        </p:nvSpPr>
        <p:spPr>
          <a:xfrm>
            <a:off x="10143193" y="-1484498"/>
            <a:ext cx="29778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7" name="TextBox 16">
            <a:extLst>
              <a:ext uri="{FF2B5EF4-FFF2-40B4-BE49-F238E27FC236}">
                <a16:creationId xmlns:a16="http://schemas.microsoft.com/office/drawing/2014/main" id="{6CADCAFA-2EA4-AA75-EAE6-8150B5D6AC5E}"/>
              </a:ext>
            </a:extLst>
          </p:cNvPr>
          <p:cNvSpPr txBox="1"/>
          <p:nvPr/>
        </p:nvSpPr>
        <p:spPr>
          <a:xfrm>
            <a:off x="5711913" y="-1487155"/>
            <a:ext cx="1640143"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Ciphertext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7" name="TextBox 6">
            <a:extLst>
              <a:ext uri="{FF2B5EF4-FFF2-40B4-BE49-F238E27FC236}">
                <a16:creationId xmlns:a16="http://schemas.microsoft.com/office/drawing/2014/main" id="{44052314-88E0-5AC2-3972-AEE745BD9975}"/>
              </a:ext>
            </a:extLst>
          </p:cNvPr>
          <p:cNvSpPr txBox="1"/>
          <p:nvPr/>
        </p:nvSpPr>
        <p:spPr>
          <a:xfrm>
            <a:off x="5711913" y="-2061276"/>
            <a:ext cx="2592913" cy="369332"/>
          </a:xfrm>
          <a:prstGeom prst="rect">
            <a:avLst/>
          </a:prstGeom>
          <a:noFill/>
        </p:spPr>
        <p:txBody>
          <a:bodyPr wrap="square" rtlCol="0">
            <a:spAutoFit/>
          </a:bodyPr>
          <a:lstStyle/>
          <a:p>
            <a:r>
              <a:rPr lang="en-US" dirty="0" err="1">
                <a:solidFill>
                  <a:schemeClr val="bg1">
                    <a:lumMod val="85000"/>
                  </a:schemeClr>
                </a:solidFill>
                <a:latin typeface="SF Mono" panose="02000000000000000000" pitchFamily="50" charset="0"/>
                <a:cs typeface="SF Mono" panose="02000000000000000000" pitchFamily="50" charset="0"/>
              </a:rPr>
              <a:t>messageLength</a:t>
            </a:r>
            <a:r>
              <a:rPr lang="en-US" dirty="0">
                <a:solidFill>
                  <a:schemeClr val="bg1">
                    <a:lumMod val="85000"/>
                  </a:schemeClr>
                </a:solidFill>
                <a:latin typeface="SF Mono" panose="02000000000000000000" pitchFamily="50" charset="0"/>
                <a:cs typeface="SF Mono" panose="02000000000000000000" pitchFamily="50" charset="0"/>
              </a:rPr>
              <a:t> = 6</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21" name="TextBox 20">
            <a:extLst>
              <a:ext uri="{FF2B5EF4-FFF2-40B4-BE49-F238E27FC236}">
                <a16:creationId xmlns:a16="http://schemas.microsoft.com/office/drawing/2014/main" id="{AF562C4E-E8C6-E0EE-A59A-3DCDA6B0C3FD}"/>
              </a:ext>
            </a:extLst>
          </p:cNvPr>
          <p:cNvSpPr txBox="1"/>
          <p:nvPr/>
        </p:nvSpPr>
        <p:spPr>
          <a:xfrm>
            <a:off x="5711913" y="424138"/>
            <a:ext cx="1963505" cy="369332"/>
          </a:xfrm>
          <a:prstGeom prst="rect">
            <a:avLst/>
          </a:prstGeom>
          <a:noFill/>
        </p:spPr>
        <p:txBody>
          <a:bodyPr wrap="square" rtlCol="0">
            <a:spAutoFit/>
          </a:bodyPr>
          <a:lstStyle/>
          <a:p>
            <a:r>
              <a:rPr lang="en-US" dirty="0" err="1">
                <a:solidFill>
                  <a:schemeClr val="bg1">
                    <a:lumMod val="85000"/>
                  </a:schemeClr>
                </a:solidFill>
                <a:latin typeface="SF Mono" panose="02000000000000000000" pitchFamily="50" charset="0"/>
                <a:cs typeface="SF Mono" panose="02000000000000000000" pitchFamily="50" charset="0"/>
              </a:rPr>
              <a:t>cipherMatrix</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25" name="Double Bracket 24">
            <a:extLst>
              <a:ext uri="{FF2B5EF4-FFF2-40B4-BE49-F238E27FC236}">
                <a16:creationId xmlns:a16="http://schemas.microsoft.com/office/drawing/2014/main" id="{69B97D41-61C7-37C3-0AA9-30546F9697B2}"/>
              </a:ext>
            </a:extLst>
          </p:cNvPr>
          <p:cNvSpPr/>
          <p:nvPr/>
        </p:nvSpPr>
        <p:spPr>
          <a:xfrm>
            <a:off x="7978352" y="464338"/>
            <a:ext cx="1429969" cy="1811206"/>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9" name="TextBox 28">
            <a:extLst>
              <a:ext uri="{FF2B5EF4-FFF2-40B4-BE49-F238E27FC236}">
                <a16:creationId xmlns:a16="http://schemas.microsoft.com/office/drawing/2014/main" id="{D8BE07B3-DDE7-1F5B-06EF-D34DB44B8856}"/>
              </a:ext>
            </a:extLst>
          </p:cNvPr>
          <p:cNvSpPr txBox="1"/>
          <p:nvPr/>
        </p:nvSpPr>
        <p:spPr>
          <a:xfrm>
            <a:off x="8205221" y="608804"/>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30" name="TextBox 29">
            <a:extLst>
              <a:ext uri="{FF2B5EF4-FFF2-40B4-BE49-F238E27FC236}">
                <a16:creationId xmlns:a16="http://schemas.microsoft.com/office/drawing/2014/main" id="{6602FEB1-CCB3-DB88-A4F0-0591BA090336}"/>
              </a:ext>
            </a:extLst>
          </p:cNvPr>
          <p:cNvSpPr txBox="1"/>
          <p:nvPr/>
        </p:nvSpPr>
        <p:spPr>
          <a:xfrm>
            <a:off x="8238444" y="1185275"/>
            <a:ext cx="32789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31" name="TextBox 30">
            <a:extLst>
              <a:ext uri="{FF2B5EF4-FFF2-40B4-BE49-F238E27FC236}">
                <a16:creationId xmlns:a16="http://schemas.microsoft.com/office/drawing/2014/main" id="{61389ED6-DFAB-C782-5F89-B57EB261DD4C}"/>
              </a:ext>
            </a:extLst>
          </p:cNvPr>
          <p:cNvSpPr txBox="1"/>
          <p:nvPr/>
        </p:nvSpPr>
        <p:spPr>
          <a:xfrm>
            <a:off x="8225820" y="1704616"/>
            <a:ext cx="44691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32" name="TextBox 31">
            <a:extLst>
              <a:ext uri="{FF2B5EF4-FFF2-40B4-BE49-F238E27FC236}">
                <a16:creationId xmlns:a16="http://schemas.microsoft.com/office/drawing/2014/main" id="{29AC5D0E-9746-24D7-B111-04C4504F0315}"/>
              </a:ext>
            </a:extLst>
          </p:cNvPr>
          <p:cNvSpPr txBox="1"/>
          <p:nvPr/>
        </p:nvSpPr>
        <p:spPr>
          <a:xfrm>
            <a:off x="8751560" y="626223"/>
            <a:ext cx="45714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a:t>
            </a:r>
            <a:endParaRPr lang="vi-VN" dirty="0">
              <a:solidFill>
                <a:schemeClr val="bg1"/>
              </a:solidFill>
              <a:latin typeface="SF Compact Display Heavy" panose="02000000000000000000" pitchFamily="50" charset="0"/>
            </a:endParaRPr>
          </a:p>
        </p:txBody>
      </p:sp>
      <p:sp>
        <p:nvSpPr>
          <p:cNvPr id="33" name="TextBox 32">
            <a:extLst>
              <a:ext uri="{FF2B5EF4-FFF2-40B4-BE49-F238E27FC236}">
                <a16:creationId xmlns:a16="http://schemas.microsoft.com/office/drawing/2014/main" id="{9F19419D-4ED8-1D91-286C-812E3B9E4F8C}"/>
              </a:ext>
            </a:extLst>
          </p:cNvPr>
          <p:cNvSpPr txBox="1"/>
          <p:nvPr/>
        </p:nvSpPr>
        <p:spPr>
          <a:xfrm>
            <a:off x="8751560" y="1185275"/>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34" name="TextBox 33">
            <a:extLst>
              <a:ext uri="{FF2B5EF4-FFF2-40B4-BE49-F238E27FC236}">
                <a16:creationId xmlns:a16="http://schemas.microsoft.com/office/drawing/2014/main" id="{CD8F8EED-2F76-479B-90E4-996AB2E3F61A}"/>
              </a:ext>
            </a:extLst>
          </p:cNvPr>
          <p:cNvSpPr txBox="1"/>
          <p:nvPr/>
        </p:nvSpPr>
        <p:spPr>
          <a:xfrm>
            <a:off x="8786580" y="1704616"/>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35" name="TextBox 34">
            <a:extLst>
              <a:ext uri="{FF2B5EF4-FFF2-40B4-BE49-F238E27FC236}">
                <a16:creationId xmlns:a16="http://schemas.microsoft.com/office/drawing/2014/main" id="{B3CBA056-C798-53E4-4E38-18CC61398E51}"/>
              </a:ext>
            </a:extLst>
          </p:cNvPr>
          <p:cNvSpPr txBox="1"/>
          <p:nvPr/>
        </p:nvSpPr>
        <p:spPr>
          <a:xfrm>
            <a:off x="5981207" y="2909552"/>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7066213" y="3113307"/>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Tree>
    <p:extLst>
      <p:ext uri="{BB962C8B-B14F-4D97-AF65-F5344CB8AC3E}">
        <p14:creationId xmlns:p14="http://schemas.microsoft.com/office/powerpoint/2010/main" val="55377455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370057" y="2641599"/>
            <a:ext cx="4503572" cy="1663701"/>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712471" y="2828835"/>
            <a:ext cx="3769272" cy="1200329"/>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We need to find det(A) to know the inverse of matrix key</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5337959"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AF562C4E-E8C6-E0EE-A59A-3DCDA6B0C3FD}"/>
              </a:ext>
            </a:extLst>
          </p:cNvPr>
          <p:cNvSpPr txBox="1"/>
          <p:nvPr/>
        </p:nvSpPr>
        <p:spPr>
          <a:xfrm>
            <a:off x="5711913" y="-3056481"/>
            <a:ext cx="1963505" cy="369332"/>
          </a:xfrm>
          <a:prstGeom prst="rect">
            <a:avLst/>
          </a:prstGeom>
          <a:noFill/>
        </p:spPr>
        <p:txBody>
          <a:bodyPr wrap="square" rtlCol="0">
            <a:spAutoFit/>
          </a:bodyPr>
          <a:lstStyle/>
          <a:p>
            <a:r>
              <a:rPr lang="en-US" dirty="0" err="1">
                <a:solidFill>
                  <a:schemeClr val="bg1">
                    <a:lumMod val="85000"/>
                  </a:schemeClr>
                </a:solidFill>
                <a:latin typeface="SF Mono" panose="02000000000000000000" pitchFamily="50" charset="0"/>
                <a:cs typeface="SF Mono" panose="02000000000000000000" pitchFamily="50" charset="0"/>
              </a:rPr>
              <a:t>cipherMatrix</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25" name="Double Bracket 24">
            <a:extLst>
              <a:ext uri="{FF2B5EF4-FFF2-40B4-BE49-F238E27FC236}">
                <a16:creationId xmlns:a16="http://schemas.microsoft.com/office/drawing/2014/main" id="{69B97D41-61C7-37C3-0AA9-30546F9697B2}"/>
              </a:ext>
            </a:extLst>
          </p:cNvPr>
          <p:cNvSpPr/>
          <p:nvPr/>
        </p:nvSpPr>
        <p:spPr>
          <a:xfrm>
            <a:off x="7978352" y="-3016281"/>
            <a:ext cx="1429969" cy="1811206"/>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9" name="TextBox 28">
            <a:extLst>
              <a:ext uri="{FF2B5EF4-FFF2-40B4-BE49-F238E27FC236}">
                <a16:creationId xmlns:a16="http://schemas.microsoft.com/office/drawing/2014/main" id="{D8BE07B3-DDE7-1F5B-06EF-D34DB44B8856}"/>
              </a:ext>
            </a:extLst>
          </p:cNvPr>
          <p:cNvSpPr txBox="1"/>
          <p:nvPr/>
        </p:nvSpPr>
        <p:spPr>
          <a:xfrm>
            <a:off x="8205221" y="-2871815"/>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30" name="TextBox 29">
            <a:extLst>
              <a:ext uri="{FF2B5EF4-FFF2-40B4-BE49-F238E27FC236}">
                <a16:creationId xmlns:a16="http://schemas.microsoft.com/office/drawing/2014/main" id="{6602FEB1-CCB3-DB88-A4F0-0591BA090336}"/>
              </a:ext>
            </a:extLst>
          </p:cNvPr>
          <p:cNvSpPr txBox="1"/>
          <p:nvPr/>
        </p:nvSpPr>
        <p:spPr>
          <a:xfrm>
            <a:off x="8238444" y="-2295344"/>
            <a:ext cx="32789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31" name="TextBox 30">
            <a:extLst>
              <a:ext uri="{FF2B5EF4-FFF2-40B4-BE49-F238E27FC236}">
                <a16:creationId xmlns:a16="http://schemas.microsoft.com/office/drawing/2014/main" id="{61389ED6-DFAB-C782-5F89-B57EB261DD4C}"/>
              </a:ext>
            </a:extLst>
          </p:cNvPr>
          <p:cNvSpPr txBox="1"/>
          <p:nvPr/>
        </p:nvSpPr>
        <p:spPr>
          <a:xfrm>
            <a:off x="8225820" y="-1776003"/>
            <a:ext cx="44691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32" name="TextBox 31">
            <a:extLst>
              <a:ext uri="{FF2B5EF4-FFF2-40B4-BE49-F238E27FC236}">
                <a16:creationId xmlns:a16="http://schemas.microsoft.com/office/drawing/2014/main" id="{29AC5D0E-9746-24D7-B111-04C4504F0315}"/>
              </a:ext>
            </a:extLst>
          </p:cNvPr>
          <p:cNvSpPr txBox="1"/>
          <p:nvPr/>
        </p:nvSpPr>
        <p:spPr>
          <a:xfrm>
            <a:off x="8751560" y="-2854396"/>
            <a:ext cx="45714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a:t>
            </a:r>
            <a:endParaRPr lang="vi-VN" dirty="0">
              <a:solidFill>
                <a:schemeClr val="bg1"/>
              </a:solidFill>
              <a:latin typeface="SF Compact Display Heavy" panose="02000000000000000000" pitchFamily="50" charset="0"/>
            </a:endParaRPr>
          </a:p>
        </p:txBody>
      </p:sp>
      <p:sp>
        <p:nvSpPr>
          <p:cNvPr id="33" name="TextBox 32">
            <a:extLst>
              <a:ext uri="{FF2B5EF4-FFF2-40B4-BE49-F238E27FC236}">
                <a16:creationId xmlns:a16="http://schemas.microsoft.com/office/drawing/2014/main" id="{9F19419D-4ED8-1D91-286C-812E3B9E4F8C}"/>
              </a:ext>
            </a:extLst>
          </p:cNvPr>
          <p:cNvSpPr txBox="1"/>
          <p:nvPr/>
        </p:nvSpPr>
        <p:spPr>
          <a:xfrm>
            <a:off x="8751560" y="-2295344"/>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34" name="TextBox 33">
            <a:extLst>
              <a:ext uri="{FF2B5EF4-FFF2-40B4-BE49-F238E27FC236}">
                <a16:creationId xmlns:a16="http://schemas.microsoft.com/office/drawing/2014/main" id="{CD8F8EED-2F76-479B-90E4-996AB2E3F61A}"/>
              </a:ext>
            </a:extLst>
          </p:cNvPr>
          <p:cNvSpPr txBox="1"/>
          <p:nvPr/>
        </p:nvSpPr>
        <p:spPr>
          <a:xfrm>
            <a:off x="8786580" y="-1776003"/>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35" name="TextBox 34">
            <a:extLst>
              <a:ext uri="{FF2B5EF4-FFF2-40B4-BE49-F238E27FC236}">
                <a16:creationId xmlns:a16="http://schemas.microsoft.com/office/drawing/2014/main" id="{B3CBA056-C798-53E4-4E38-18CC61398E51}"/>
              </a:ext>
            </a:extLst>
          </p:cNvPr>
          <p:cNvSpPr txBox="1"/>
          <p:nvPr/>
        </p:nvSpPr>
        <p:spPr>
          <a:xfrm>
            <a:off x="5981207" y="44755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7066213" y="651312"/>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10" name="TextBox 9">
            <a:extLst>
              <a:ext uri="{FF2B5EF4-FFF2-40B4-BE49-F238E27FC236}">
                <a16:creationId xmlns:a16="http://schemas.microsoft.com/office/drawing/2014/main" id="{4E7DF725-D194-1806-F0AF-792C9526BB04}"/>
              </a:ext>
            </a:extLst>
          </p:cNvPr>
          <p:cNvSpPr txBox="1"/>
          <p:nvPr/>
        </p:nvSpPr>
        <p:spPr>
          <a:xfrm>
            <a:off x="5802290" y="2812364"/>
            <a:ext cx="2388406"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Matrix A  = (</a:t>
            </a:r>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ij</a:t>
            </a:r>
            <a:r>
              <a:rPr lang="en-US" sz="2400" dirty="0">
                <a:solidFill>
                  <a:schemeClr val="bg1">
                    <a:lumMod val="85000"/>
                  </a:schemeClr>
                </a:solidFill>
                <a:latin typeface="SF Compact Display" panose="02000000000000000000" pitchFamily="50" charset="0"/>
              </a:rPr>
              <a:t>)</a:t>
            </a:r>
            <a:r>
              <a:rPr lang="en-US" sz="2400" baseline="-25000" dirty="0" err="1">
                <a:solidFill>
                  <a:schemeClr val="bg1">
                    <a:lumMod val="85000"/>
                  </a:schemeClr>
                </a:solidFill>
                <a:latin typeface="SF Compact Display" panose="02000000000000000000" pitchFamily="50" charset="0"/>
              </a:rPr>
              <a:t>nxn</a:t>
            </a:r>
            <a:endParaRPr lang="vi-VN" sz="2400" baseline="-25000" dirty="0">
              <a:solidFill>
                <a:schemeClr val="bg1">
                  <a:lumMod val="85000"/>
                </a:schemeClr>
              </a:solidFill>
              <a:latin typeface="SF Compact Display" panose="02000000000000000000" pitchFamily="50" charset="0"/>
            </a:endParaRPr>
          </a:p>
        </p:txBody>
      </p:sp>
      <p:sp>
        <p:nvSpPr>
          <p:cNvPr id="13" name="TextBox 12">
            <a:extLst>
              <a:ext uri="{FF2B5EF4-FFF2-40B4-BE49-F238E27FC236}">
                <a16:creationId xmlns:a16="http://schemas.microsoft.com/office/drawing/2014/main" id="{A4D6CC3D-5D8F-D803-CAAA-38E9D39E31BE}"/>
              </a:ext>
            </a:extLst>
          </p:cNvPr>
          <p:cNvSpPr txBox="1"/>
          <p:nvPr/>
        </p:nvSpPr>
        <p:spPr>
          <a:xfrm>
            <a:off x="5802290" y="3342668"/>
            <a:ext cx="6508317"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det(A) = a</a:t>
            </a:r>
            <a:r>
              <a:rPr lang="en-US" sz="2400" baseline="-25000" dirty="0">
                <a:solidFill>
                  <a:schemeClr val="bg1">
                    <a:lumMod val="85000"/>
                  </a:schemeClr>
                </a:solidFill>
                <a:latin typeface="SF Compact Display" panose="02000000000000000000" pitchFamily="50" charset="0"/>
              </a:rPr>
              <a:t>i1</a:t>
            </a:r>
            <a:r>
              <a:rPr lang="en-US" sz="2400" dirty="0">
                <a:solidFill>
                  <a:schemeClr val="bg1">
                    <a:lumMod val="85000"/>
                  </a:schemeClr>
                </a:solidFill>
                <a:latin typeface="SF Compact Display" panose="02000000000000000000" pitchFamily="50" charset="0"/>
              </a:rPr>
              <a:t>A</a:t>
            </a:r>
            <a:r>
              <a:rPr lang="en-US" sz="2400" baseline="-25000" dirty="0">
                <a:solidFill>
                  <a:schemeClr val="bg1">
                    <a:lumMod val="85000"/>
                  </a:schemeClr>
                </a:solidFill>
                <a:latin typeface="SF Compact Display" panose="02000000000000000000" pitchFamily="50" charset="0"/>
              </a:rPr>
              <a:t>i1</a:t>
            </a:r>
            <a:r>
              <a:rPr lang="en-US" sz="2400" dirty="0">
                <a:solidFill>
                  <a:schemeClr val="bg1">
                    <a:lumMod val="85000"/>
                  </a:schemeClr>
                </a:solidFill>
                <a:latin typeface="SF Compact Display" panose="02000000000000000000" pitchFamily="50" charset="0"/>
              </a:rPr>
              <a:t> + a</a:t>
            </a:r>
            <a:r>
              <a:rPr lang="en-US" sz="2400" baseline="-25000" dirty="0">
                <a:solidFill>
                  <a:schemeClr val="bg1">
                    <a:lumMod val="85000"/>
                  </a:schemeClr>
                </a:solidFill>
                <a:latin typeface="SF Compact Display" panose="02000000000000000000" pitchFamily="50" charset="0"/>
              </a:rPr>
              <a:t>i2</a:t>
            </a:r>
            <a:r>
              <a:rPr lang="en-US" sz="2400" dirty="0">
                <a:solidFill>
                  <a:schemeClr val="bg1">
                    <a:lumMod val="85000"/>
                  </a:schemeClr>
                </a:solidFill>
                <a:latin typeface="SF Compact Display" panose="02000000000000000000" pitchFamily="50" charset="0"/>
              </a:rPr>
              <a:t>A</a:t>
            </a:r>
            <a:r>
              <a:rPr lang="en-US" sz="2400" baseline="-25000" dirty="0">
                <a:solidFill>
                  <a:schemeClr val="bg1">
                    <a:lumMod val="85000"/>
                  </a:schemeClr>
                </a:solidFill>
                <a:latin typeface="SF Compact Display" panose="02000000000000000000" pitchFamily="50" charset="0"/>
              </a:rPr>
              <a:t>i2</a:t>
            </a:r>
            <a:r>
              <a:rPr lang="en-US" sz="2400" dirty="0">
                <a:solidFill>
                  <a:schemeClr val="bg1">
                    <a:lumMod val="85000"/>
                  </a:schemeClr>
                </a:solidFill>
                <a:latin typeface="SF Compact Display" panose="02000000000000000000" pitchFamily="50" charset="0"/>
              </a:rPr>
              <a:t> + … + </a:t>
            </a:r>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in</a:t>
            </a:r>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in</a:t>
            </a:r>
            <a:r>
              <a:rPr lang="en-US" sz="2400" dirty="0">
                <a:solidFill>
                  <a:schemeClr val="bg1">
                    <a:lumMod val="85000"/>
                  </a:schemeClr>
                </a:solidFill>
                <a:latin typeface="SF Compact Display" panose="02000000000000000000" pitchFamily="50" charset="0"/>
              </a:rPr>
              <a:t> (</a:t>
            </a:r>
            <a:r>
              <a:rPr lang="en-US" sz="2400" dirty="0" err="1">
                <a:solidFill>
                  <a:schemeClr val="bg1">
                    <a:lumMod val="85000"/>
                  </a:schemeClr>
                </a:solidFill>
                <a:latin typeface="SF Compact Display" panose="02000000000000000000" pitchFamily="50" charset="0"/>
              </a:rPr>
              <a:t>i</a:t>
            </a:r>
            <a:r>
              <a:rPr lang="en-US" sz="2400" dirty="0">
                <a:solidFill>
                  <a:schemeClr val="bg1">
                    <a:lumMod val="85000"/>
                  </a:schemeClr>
                </a:solidFill>
                <a:latin typeface="SF Compact Display" panose="02000000000000000000" pitchFamily="50" charset="0"/>
              </a:rPr>
              <a:t> = 1,2,3,…,n)</a:t>
            </a:r>
            <a:endParaRPr lang="vi-VN" sz="2400" dirty="0">
              <a:solidFill>
                <a:schemeClr val="bg1">
                  <a:lumMod val="85000"/>
                </a:schemeClr>
              </a:solidFill>
              <a:latin typeface="SF Compact Display" panose="02000000000000000000" pitchFamily="50" charset="0"/>
            </a:endParaRPr>
          </a:p>
        </p:txBody>
      </p:sp>
      <p:sp>
        <p:nvSpPr>
          <p:cNvPr id="16" name="TextBox 15">
            <a:extLst>
              <a:ext uri="{FF2B5EF4-FFF2-40B4-BE49-F238E27FC236}">
                <a16:creationId xmlns:a16="http://schemas.microsoft.com/office/drawing/2014/main" id="{519A75B4-19D7-0E50-7DA3-48224C7C38FF}"/>
              </a:ext>
            </a:extLst>
          </p:cNvPr>
          <p:cNvSpPr txBox="1"/>
          <p:nvPr/>
        </p:nvSpPr>
        <p:spPr>
          <a:xfrm>
            <a:off x="7226073" y="4159507"/>
            <a:ext cx="1884635" cy="461665"/>
          </a:xfrm>
          <a:prstGeom prst="rect">
            <a:avLst/>
          </a:prstGeom>
          <a:noFill/>
        </p:spPr>
        <p:txBody>
          <a:bodyPr wrap="square" rtlCol="0">
            <a:spAutoFit/>
          </a:bodyPr>
          <a:lstStyle/>
          <a:p>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ij</a:t>
            </a:r>
            <a:r>
              <a:rPr lang="en-US" sz="2400" dirty="0">
                <a:solidFill>
                  <a:schemeClr val="bg1">
                    <a:lumMod val="85000"/>
                  </a:schemeClr>
                </a:solidFill>
                <a:latin typeface="SF Compact Display" panose="02000000000000000000" pitchFamily="50" charset="0"/>
              </a:rPr>
              <a:t> = (-1)</a:t>
            </a:r>
            <a:r>
              <a:rPr lang="en-US" sz="2400" baseline="30000" dirty="0" err="1">
                <a:solidFill>
                  <a:schemeClr val="bg1">
                    <a:lumMod val="85000"/>
                  </a:schemeClr>
                </a:solidFill>
                <a:latin typeface="SF Compact Display" panose="02000000000000000000" pitchFamily="50" charset="0"/>
              </a:rPr>
              <a:t>i+j</a:t>
            </a:r>
            <a:r>
              <a:rPr lang="en-US" sz="2400" dirty="0">
                <a:solidFill>
                  <a:schemeClr val="bg1">
                    <a:lumMod val="85000"/>
                  </a:schemeClr>
                </a:solidFill>
                <a:latin typeface="SF Compact Display" panose="02000000000000000000" pitchFamily="50" charset="0"/>
              </a:rPr>
              <a:t> </a:t>
            </a:r>
            <a:r>
              <a:rPr lang="en-US" sz="2400" dirty="0" err="1">
                <a:solidFill>
                  <a:schemeClr val="bg1">
                    <a:lumMod val="85000"/>
                  </a:schemeClr>
                </a:solidFill>
                <a:latin typeface="SF Compact Display" panose="02000000000000000000" pitchFamily="50" charset="0"/>
              </a:rPr>
              <a:t>M</a:t>
            </a:r>
            <a:r>
              <a:rPr lang="en-US" sz="2400" baseline="-25000" dirty="0" err="1">
                <a:solidFill>
                  <a:schemeClr val="bg1">
                    <a:lumMod val="85000"/>
                  </a:schemeClr>
                </a:solidFill>
                <a:latin typeface="SF Compact Display" panose="02000000000000000000" pitchFamily="50" charset="0"/>
              </a:rPr>
              <a:t>ij</a:t>
            </a:r>
            <a:endParaRPr lang="vi-VN" sz="2400" baseline="-25000" dirty="0">
              <a:solidFill>
                <a:schemeClr val="bg1">
                  <a:lumMod val="85000"/>
                </a:schemeClr>
              </a:solidFill>
              <a:latin typeface="SF Compact Display" panose="02000000000000000000" pitchFamily="50" charset="0"/>
            </a:endParaRPr>
          </a:p>
        </p:txBody>
      </p:sp>
      <p:cxnSp>
        <p:nvCxnSpPr>
          <p:cNvPr id="19" name="Straight Connector 18">
            <a:extLst>
              <a:ext uri="{FF2B5EF4-FFF2-40B4-BE49-F238E27FC236}">
                <a16:creationId xmlns:a16="http://schemas.microsoft.com/office/drawing/2014/main" id="{782F64E7-BA45-4712-EF7C-FC9E02518371}"/>
              </a:ext>
            </a:extLst>
          </p:cNvPr>
          <p:cNvCxnSpPr>
            <a:cxnSpLocks/>
          </p:cNvCxnSpPr>
          <p:nvPr/>
        </p:nvCxnSpPr>
        <p:spPr>
          <a:xfrm>
            <a:off x="7305046" y="3804333"/>
            <a:ext cx="26861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FFAECD4-776F-AFE7-597A-98FCE5D6BA47}"/>
              </a:ext>
            </a:extLst>
          </p:cNvPr>
          <p:cNvCxnSpPr>
            <a:cxnSpLocks/>
          </p:cNvCxnSpPr>
          <p:nvPr/>
        </p:nvCxnSpPr>
        <p:spPr>
          <a:xfrm>
            <a:off x="7453014" y="3804333"/>
            <a:ext cx="0" cy="440642"/>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A2992449-BDAF-6CBE-9965-694E9A608091}"/>
              </a:ext>
            </a:extLst>
          </p:cNvPr>
          <p:cNvGrpSpPr/>
          <p:nvPr/>
        </p:nvGrpSpPr>
        <p:grpSpPr>
          <a:xfrm>
            <a:off x="9243720" y="4203285"/>
            <a:ext cx="2388407" cy="1811206"/>
            <a:chOff x="2011990" y="3117944"/>
            <a:chExt cx="2388407" cy="1811206"/>
          </a:xfrm>
        </p:grpSpPr>
        <p:sp>
          <p:nvSpPr>
            <p:cNvPr id="26" name="TextBox 25">
              <a:extLst>
                <a:ext uri="{FF2B5EF4-FFF2-40B4-BE49-F238E27FC236}">
                  <a16:creationId xmlns:a16="http://schemas.microsoft.com/office/drawing/2014/main" id="{530E5B5A-140F-6BD6-29BB-282703F5AA4C}"/>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27" name="TextBox 26">
              <a:extLst>
                <a:ext uri="{FF2B5EF4-FFF2-40B4-BE49-F238E27FC236}">
                  <a16:creationId xmlns:a16="http://schemas.microsoft.com/office/drawing/2014/main" id="{FB209192-9D74-92D1-EA6D-CAF379198656}"/>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28" name="TextBox 27">
              <a:extLst>
                <a:ext uri="{FF2B5EF4-FFF2-40B4-BE49-F238E27FC236}">
                  <a16:creationId xmlns:a16="http://schemas.microsoft.com/office/drawing/2014/main" id="{CD524EB4-2B44-E8D9-C669-CE7C4C354E07}"/>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36" name="TextBox 35">
              <a:extLst>
                <a:ext uri="{FF2B5EF4-FFF2-40B4-BE49-F238E27FC236}">
                  <a16:creationId xmlns:a16="http://schemas.microsoft.com/office/drawing/2014/main" id="{DFAF01CF-0E12-0D3A-6594-FCCFB5985E65}"/>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9" name="TextBox 48">
              <a:extLst>
                <a:ext uri="{FF2B5EF4-FFF2-40B4-BE49-F238E27FC236}">
                  <a16:creationId xmlns:a16="http://schemas.microsoft.com/office/drawing/2014/main" id="{4C698238-EF4C-094E-2F67-0918B6DD00C4}"/>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50" name="TextBox 49">
              <a:extLst>
                <a:ext uri="{FF2B5EF4-FFF2-40B4-BE49-F238E27FC236}">
                  <a16:creationId xmlns:a16="http://schemas.microsoft.com/office/drawing/2014/main" id="{B8BE5F77-7A6A-9CD2-06A3-C9CC8C6E9843}"/>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51" name="TextBox 50">
              <a:extLst>
                <a:ext uri="{FF2B5EF4-FFF2-40B4-BE49-F238E27FC236}">
                  <a16:creationId xmlns:a16="http://schemas.microsoft.com/office/drawing/2014/main" id="{48C214F9-E200-7CE4-9CC4-9D400267D15E}"/>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52" name="TextBox 51">
              <a:extLst>
                <a:ext uri="{FF2B5EF4-FFF2-40B4-BE49-F238E27FC236}">
                  <a16:creationId xmlns:a16="http://schemas.microsoft.com/office/drawing/2014/main" id="{409A58D7-CDFC-7888-A485-CC3341703209}"/>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53" name="TextBox 52">
              <a:extLst>
                <a:ext uri="{FF2B5EF4-FFF2-40B4-BE49-F238E27FC236}">
                  <a16:creationId xmlns:a16="http://schemas.microsoft.com/office/drawing/2014/main" id="{5741A33E-CC14-B39B-1162-C28550E470E2}"/>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54" name="Double Bracket 53">
              <a:extLst>
                <a:ext uri="{FF2B5EF4-FFF2-40B4-BE49-F238E27FC236}">
                  <a16:creationId xmlns:a16="http://schemas.microsoft.com/office/drawing/2014/main" id="{0FD9146C-5E7F-9411-C8C6-147ED08AA5A4}"/>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cxnSp>
        <p:nvCxnSpPr>
          <p:cNvPr id="56" name="Straight Connector 55">
            <a:extLst>
              <a:ext uri="{FF2B5EF4-FFF2-40B4-BE49-F238E27FC236}">
                <a16:creationId xmlns:a16="http://schemas.microsoft.com/office/drawing/2014/main" id="{15B58989-D300-B3C8-9E38-AEA4CEF9833E}"/>
              </a:ext>
            </a:extLst>
          </p:cNvPr>
          <p:cNvCxnSpPr>
            <a:cxnSpLocks/>
          </p:cNvCxnSpPr>
          <p:nvPr/>
        </p:nvCxnSpPr>
        <p:spPr>
          <a:xfrm>
            <a:off x="9701470" y="4305300"/>
            <a:ext cx="0" cy="1709191"/>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497E688-A5B8-0ABC-CB9D-ADC6224A71EC}"/>
              </a:ext>
            </a:extLst>
          </p:cNvPr>
          <p:cNvCxnSpPr>
            <a:cxnSpLocks/>
          </p:cNvCxnSpPr>
          <p:nvPr/>
        </p:nvCxnSpPr>
        <p:spPr>
          <a:xfrm flipV="1">
            <a:off x="9479220" y="4527550"/>
            <a:ext cx="1842830" cy="21672"/>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663902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outVertical)">
                                      <p:cBhvr>
                                        <p:cTn id="7" dur="500"/>
                                        <p:tgtEl>
                                          <p:spTgt spid="19"/>
                                        </p:tgtEl>
                                      </p:cBhvr>
                                    </p:animEffect>
                                  </p:childTnLst>
                                </p:cTn>
                              </p:par>
                              <p:par>
                                <p:cTn id="8" presetID="22" presetClass="entr" presetSubtype="1" fill="hold" nodeType="withEffect">
                                  <p:stCondLst>
                                    <p:cond delay="100"/>
                                  </p:stCondLst>
                                  <p:childTnLst>
                                    <p:set>
                                      <p:cBhvr>
                                        <p:cTn id="9" dur="1" fill="hold">
                                          <p:stCondLst>
                                            <p:cond delay="0"/>
                                          </p:stCondLst>
                                        </p:cTn>
                                        <p:tgtEl>
                                          <p:spTgt spid="20"/>
                                        </p:tgtEl>
                                        <p:attrNameLst>
                                          <p:attrName>style.visibility</p:attrName>
                                        </p:attrNameLst>
                                      </p:cBhvr>
                                      <p:to>
                                        <p:strVal val="visible"/>
                                      </p:to>
                                    </p:set>
                                    <p:animEffect transition="in" filter="wipe(up)">
                                      <p:cBhvr>
                                        <p:cTn id="10" dur="500"/>
                                        <p:tgtEl>
                                          <p:spTgt spid="20"/>
                                        </p:tgtEl>
                                      </p:cBhvr>
                                    </p:animEffect>
                                  </p:childTnLst>
                                </p:cTn>
                              </p:par>
                            </p:childTnLst>
                          </p:cTn>
                        </p:par>
                        <p:par>
                          <p:cTn id="11" fill="hold">
                            <p:stCondLst>
                              <p:cond delay="600"/>
                            </p:stCondLst>
                            <p:childTnLst>
                              <p:par>
                                <p:cTn id="12" presetID="10" presetClass="entr" presetSubtype="0" fill="hold" grpId="0" nodeType="after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nodeType="with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fade">
                                      <p:cBhvr>
                                        <p:cTn id="22" dur="500"/>
                                        <p:tgtEl>
                                          <p:spTgt spid="56"/>
                                        </p:tgtEl>
                                      </p:cBhvr>
                                    </p:animEffect>
                                  </p:childTnLst>
                                </p:cTn>
                              </p:par>
                              <p:par>
                                <p:cTn id="23" presetID="10" presetClass="entr" presetSubtype="0" fill="hold" nodeType="withEffect">
                                  <p:stCondLst>
                                    <p:cond delay="0"/>
                                  </p:stCondLst>
                                  <p:childTnLst>
                                    <p:set>
                                      <p:cBhvr>
                                        <p:cTn id="24" dur="1" fill="hold">
                                          <p:stCondLst>
                                            <p:cond delay="0"/>
                                          </p:stCondLst>
                                        </p:cTn>
                                        <p:tgtEl>
                                          <p:spTgt spid="58"/>
                                        </p:tgtEl>
                                        <p:attrNameLst>
                                          <p:attrName>style.visibility</p:attrName>
                                        </p:attrNameLst>
                                      </p:cBhvr>
                                      <p:to>
                                        <p:strVal val="visible"/>
                                      </p:to>
                                    </p:set>
                                    <p:animEffect transition="in" filter="fade">
                                      <p:cBhvr>
                                        <p:cTn id="2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8596962" y="2329778"/>
            <a:ext cx="4503572" cy="2430227"/>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8254548" y="2448154"/>
            <a:ext cx="3769272" cy="1938992"/>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Store values in </a:t>
            </a:r>
            <a:r>
              <a:rPr lang="en-US" sz="2400" dirty="0" err="1">
                <a:solidFill>
                  <a:schemeClr val="bg1">
                    <a:lumMod val="85000"/>
                  </a:schemeClr>
                </a:solidFill>
                <a:latin typeface="SF Compact Display" panose="02000000000000000000" pitchFamily="50" charset="0"/>
              </a:rPr>
              <a:t>cipherText</a:t>
            </a:r>
            <a:r>
              <a:rPr lang="en-US" sz="2400" dirty="0">
                <a:solidFill>
                  <a:schemeClr val="bg1">
                    <a:lumMod val="85000"/>
                  </a:schemeClr>
                </a:solidFill>
                <a:latin typeface="SF Compact Display" panose="02000000000000000000" pitchFamily="50" charset="0"/>
              </a:rPr>
              <a:t> in terms of a matrix of size [</a:t>
            </a:r>
            <a:r>
              <a:rPr lang="en-US" sz="2400" dirty="0" err="1">
                <a:solidFill>
                  <a:schemeClr val="bg1">
                    <a:lumMod val="85000"/>
                  </a:schemeClr>
                </a:solidFill>
                <a:latin typeface="SF Compact Display" panose="02000000000000000000" pitchFamily="50" charset="0"/>
              </a:rPr>
              <a:t>lengthOfKey</a:t>
            </a:r>
            <a:r>
              <a:rPr lang="en-US" sz="2400" dirty="0">
                <a:solidFill>
                  <a:schemeClr val="bg1">
                    <a:lumMod val="85000"/>
                  </a:schemeClr>
                </a:solidFill>
                <a:latin typeface="SF Compact Display" panose="02000000000000000000" pitchFamily="50" charset="0"/>
              </a:rPr>
              <a:t>, </a:t>
            </a:r>
            <a:r>
              <a:rPr lang="en-US" sz="2400" dirty="0" err="1">
                <a:solidFill>
                  <a:schemeClr val="bg1">
                    <a:lumMod val="85000"/>
                  </a:schemeClr>
                </a:solidFill>
                <a:latin typeface="SF Compact Display" panose="02000000000000000000" pitchFamily="50" charset="0"/>
              </a:rPr>
              <a:t>cipherTextLength</a:t>
            </a:r>
            <a:r>
              <a:rPr lang="en-US" sz="2400" dirty="0">
                <a:solidFill>
                  <a:schemeClr val="bg1">
                    <a:lumMod val="85000"/>
                  </a:schemeClr>
                </a:solidFill>
                <a:latin typeface="SF Compact Display" panose="02000000000000000000" pitchFamily="50" charset="0"/>
              </a:rPr>
              <a:t> / </a:t>
            </a:r>
            <a:r>
              <a:rPr lang="en-US" sz="2400" dirty="0" err="1">
                <a:solidFill>
                  <a:schemeClr val="bg1">
                    <a:lumMod val="85000"/>
                  </a:schemeClr>
                </a:solidFill>
                <a:latin typeface="SF Compact Display" panose="02000000000000000000" pitchFamily="50" charset="0"/>
              </a:rPr>
              <a:t>lengthOfKey</a:t>
            </a:r>
            <a:r>
              <a:rPr lang="en-US" sz="2400" dirty="0">
                <a:solidFill>
                  <a:schemeClr val="bg1">
                    <a:lumMod val="85000"/>
                  </a:schemeClr>
                </a:solidFill>
                <a:latin typeface="SF Compact Display" panose="02000000000000000000" pitchFamily="50" charset="0"/>
              </a:rPr>
              <a:t>]</a:t>
            </a:r>
            <a:endParaRPr lang="vi-VN" sz="2400" dirty="0">
              <a:solidFill>
                <a:schemeClr val="bg1">
                  <a:lumMod val="85000"/>
                </a:schemeClr>
              </a:solidFill>
              <a:latin typeface="SF Compact Display" panose="02000000000000000000" pitchFamily="50" charset="0"/>
            </a:endParaRPr>
          </a:p>
        </p:txBody>
      </p:sp>
      <p:cxnSp>
        <p:nvCxnSpPr>
          <p:cNvPr id="40" name="Straight Connector 39">
            <a:extLst>
              <a:ext uri="{FF2B5EF4-FFF2-40B4-BE49-F238E27FC236}">
                <a16:creationId xmlns:a16="http://schemas.microsoft.com/office/drawing/2014/main" id="{F6AD76F2-B61A-CF24-E556-ABEAFF794F5C}"/>
              </a:ext>
            </a:extLst>
          </p:cNvPr>
          <p:cNvCxnSpPr/>
          <p:nvPr/>
        </p:nvCxnSpPr>
        <p:spPr>
          <a:xfrm>
            <a:off x="-3629060"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B3CBA056-C798-53E4-4E38-18CC61398E51}"/>
              </a:ext>
            </a:extLst>
          </p:cNvPr>
          <p:cNvSpPr txBox="1"/>
          <p:nvPr/>
        </p:nvSpPr>
        <p:spPr>
          <a:xfrm>
            <a:off x="257908" y="84525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1342914" y="1049012"/>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10" name="TextBox 9">
            <a:extLst>
              <a:ext uri="{FF2B5EF4-FFF2-40B4-BE49-F238E27FC236}">
                <a16:creationId xmlns:a16="http://schemas.microsoft.com/office/drawing/2014/main" id="{4E7DF725-D194-1806-F0AF-792C9526BB04}"/>
              </a:ext>
            </a:extLst>
          </p:cNvPr>
          <p:cNvSpPr txBox="1"/>
          <p:nvPr/>
        </p:nvSpPr>
        <p:spPr>
          <a:xfrm>
            <a:off x="4188032" y="1008812"/>
            <a:ext cx="2388406"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Matrix A  = (</a:t>
            </a:r>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ij</a:t>
            </a:r>
            <a:r>
              <a:rPr lang="en-US" sz="2400" dirty="0">
                <a:solidFill>
                  <a:schemeClr val="bg1">
                    <a:lumMod val="85000"/>
                  </a:schemeClr>
                </a:solidFill>
                <a:latin typeface="SF Compact Display" panose="02000000000000000000" pitchFamily="50" charset="0"/>
              </a:rPr>
              <a:t>)</a:t>
            </a:r>
            <a:r>
              <a:rPr lang="en-US" sz="2400" baseline="-25000" dirty="0" err="1">
                <a:solidFill>
                  <a:schemeClr val="bg1">
                    <a:lumMod val="85000"/>
                  </a:schemeClr>
                </a:solidFill>
                <a:latin typeface="SF Compact Display" panose="02000000000000000000" pitchFamily="50" charset="0"/>
              </a:rPr>
              <a:t>nxn</a:t>
            </a:r>
            <a:endParaRPr lang="vi-VN" sz="2400" baseline="-25000" dirty="0">
              <a:solidFill>
                <a:schemeClr val="bg1">
                  <a:lumMod val="85000"/>
                </a:schemeClr>
              </a:solidFill>
              <a:latin typeface="SF Compact Display" panose="02000000000000000000" pitchFamily="50" charset="0"/>
            </a:endParaRPr>
          </a:p>
        </p:txBody>
      </p:sp>
      <p:sp>
        <p:nvSpPr>
          <p:cNvPr id="13" name="TextBox 12">
            <a:extLst>
              <a:ext uri="{FF2B5EF4-FFF2-40B4-BE49-F238E27FC236}">
                <a16:creationId xmlns:a16="http://schemas.microsoft.com/office/drawing/2014/main" id="{A4D6CC3D-5D8F-D803-CAAA-38E9D39E31BE}"/>
              </a:ext>
            </a:extLst>
          </p:cNvPr>
          <p:cNvSpPr txBox="1"/>
          <p:nvPr/>
        </p:nvSpPr>
        <p:spPr>
          <a:xfrm>
            <a:off x="4188032" y="1539116"/>
            <a:ext cx="6508317"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det(A) = a</a:t>
            </a:r>
            <a:r>
              <a:rPr lang="en-US" sz="2400" baseline="-25000" dirty="0">
                <a:solidFill>
                  <a:schemeClr val="bg1">
                    <a:lumMod val="85000"/>
                  </a:schemeClr>
                </a:solidFill>
                <a:latin typeface="SF Compact Display" panose="02000000000000000000" pitchFamily="50" charset="0"/>
              </a:rPr>
              <a:t>i1</a:t>
            </a:r>
            <a:r>
              <a:rPr lang="en-US" sz="2400" dirty="0">
                <a:solidFill>
                  <a:schemeClr val="bg1">
                    <a:lumMod val="85000"/>
                  </a:schemeClr>
                </a:solidFill>
                <a:latin typeface="SF Compact Display" panose="02000000000000000000" pitchFamily="50" charset="0"/>
              </a:rPr>
              <a:t>A</a:t>
            </a:r>
            <a:r>
              <a:rPr lang="en-US" sz="2400" baseline="-25000" dirty="0">
                <a:solidFill>
                  <a:schemeClr val="bg1">
                    <a:lumMod val="85000"/>
                  </a:schemeClr>
                </a:solidFill>
                <a:latin typeface="SF Compact Display" panose="02000000000000000000" pitchFamily="50" charset="0"/>
              </a:rPr>
              <a:t>i1</a:t>
            </a:r>
            <a:r>
              <a:rPr lang="en-US" sz="2400" dirty="0">
                <a:solidFill>
                  <a:schemeClr val="bg1">
                    <a:lumMod val="85000"/>
                  </a:schemeClr>
                </a:solidFill>
                <a:latin typeface="SF Compact Display" panose="02000000000000000000" pitchFamily="50" charset="0"/>
              </a:rPr>
              <a:t> + a</a:t>
            </a:r>
            <a:r>
              <a:rPr lang="en-US" sz="2400" baseline="-25000" dirty="0">
                <a:solidFill>
                  <a:schemeClr val="bg1">
                    <a:lumMod val="85000"/>
                  </a:schemeClr>
                </a:solidFill>
                <a:latin typeface="SF Compact Display" panose="02000000000000000000" pitchFamily="50" charset="0"/>
              </a:rPr>
              <a:t>i2</a:t>
            </a:r>
            <a:r>
              <a:rPr lang="en-US" sz="2400" dirty="0">
                <a:solidFill>
                  <a:schemeClr val="bg1">
                    <a:lumMod val="85000"/>
                  </a:schemeClr>
                </a:solidFill>
                <a:latin typeface="SF Compact Display" panose="02000000000000000000" pitchFamily="50" charset="0"/>
              </a:rPr>
              <a:t>A</a:t>
            </a:r>
            <a:r>
              <a:rPr lang="en-US" sz="2400" baseline="-25000" dirty="0">
                <a:solidFill>
                  <a:schemeClr val="bg1">
                    <a:lumMod val="85000"/>
                  </a:schemeClr>
                </a:solidFill>
                <a:latin typeface="SF Compact Display" panose="02000000000000000000" pitchFamily="50" charset="0"/>
              </a:rPr>
              <a:t>i2</a:t>
            </a:r>
            <a:r>
              <a:rPr lang="en-US" sz="2400" dirty="0">
                <a:solidFill>
                  <a:schemeClr val="bg1">
                    <a:lumMod val="85000"/>
                  </a:schemeClr>
                </a:solidFill>
                <a:latin typeface="SF Compact Display" panose="02000000000000000000" pitchFamily="50" charset="0"/>
              </a:rPr>
              <a:t> + … + </a:t>
            </a:r>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in</a:t>
            </a:r>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in</a:t>
            </a:r>
            <a:r>
              <a:rPr lang="en-US" sz="2400" dirty="0">
                <a:solidFill>
                  <a:schemeClr val="bg1">
                    <a:lumMod val="85000"/>
                  </a:schemeClr>
                </a:solidFill>
                <a:latin typeface="SF Compact Display" panose="02000000000000000000" pitchFamily="50" charset="0"/>
              </a:rPr>
              <a:t> (</a:t>
            </a:r>
            <a:r>
              <a:rPr lang="en-US" sz="2400" dirty="0" err="1">
                <a:solidFill>
                  <a:schemeClr val="bg1">
                    <a:lumMod val="85000"/>
                  </a:schemeClr>
                </a:solidFill>
                <a:latin typeface="SF Compact Display" panose="02000000000000000000" pitchFamily="50" charset="0"/>
              </a:rPr>
              <a:t>i</a:t>
            </a:r>
            <a:r>
              <a:rPr lang="en-US" sz="2400" dirty="0">
                <a:solidFill>
                  <a:schemeClr val="bg1">
                    <a:lumMod val="85000"/>
                  </a:schemeClr>
                </a:solidFill>
                <a:latin typeface="SF Compact Display" panose="02000000000000000000" pitchFamily="50" charset="0"/>
              </a:rPr>
              <a:t> = 1,2,3,…,n)</a:t>
            </a:r>
            <a:endParaRPr lang="vi-VN" sz="2400" dirty="0">
              <a:solidFill>
                <a:schemeClr val="bg1">
                  <a:lumMod val="85000"/>
                </a:schemeClr>
              </a:solidFill>
              <a:latin typeface="SF Compact Display" panose="02000000000000000000" pitchFamily="50" charset="0"/>
            </a:endParaRPr>
          </a:p>
        </p:txBody>
      </p:sp>
      <p:sp>
        <p:nvSpPr>
          <p:cNvPr id="4" name="TextBox 3">
            <a:extLst>
              <a:ext uri="{FF2B5EF4-FFF2-40B4-BE49-F238E27FC236}">
                <a16:creationId xmlns:a16="http://schemas.microsoft.com/office/drawing/2014/main" id="{106CA620-D1DB-D871-8CB9-6C34D176DE36}"/>
              </a:ext>
            </a:extLst>
          </p:cNvPr>
          <p:cNvSpPr txBox="1"/>
          <p:nvPr/>
        </p:nvSpPr>
        <p:spPr>
          <a:xfrm>
            <a:off x="4188033" y="2217321"/>
            <a:ext cx="3660568"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det(A) = 6A</a:t>
            </a:r>
            <a:r>
              <a:rPr lang="en-US" sz="2400" baseline="-25000" dirty="0">
                <a:solidFill>
                  <a:schemeClr val="bg1">
                    <a:lumMod val="85000"/>
                  </a:schemeClr>
                </a:solidFill>
                <a:latin typeface="SF Compact Display" panose="02000000000000000000" pitchFamily="50" charset="0"/>
              </a:rPr>
              <a:t>11</a:t>
            </a:r>
            <a:r>
              <a:rPr lang="en-US" sz="2400" dirty="0">
                <a:solidFill>
                  <a:schemeClr val="bg1">
                    <a:lumMod val="85000"/>
                  </a:schemeClr>
                </a:solidFill>
                <a:latin typeface="SF Compact Display" panose="02000000000000000000" pitchFamily="50" charset="0"/>
              </a:rPr>
              <a:t> + 24A</a:t>
            </a:r>
            <a:r>
              <a:rPr lang="en-US" sz="2400" baseline="-25000" dirty="0">
                <a:solidFill>
                  <a:schemeClr val="bg1">
                    <a:lumMod val="85000"/>
                  </a:schemeClr>
                </a:solidFill>
                <a:latin typeface="SF Compact Display" panose="02000000000000000000" pitchFamily="50" charset="0"/>
              </a:rPr>
              <a:t>12</a:t>
            </a:r>
            <a:r>
              <a:rPr lang="en-US" sz="2400" dirty="0">
                <a:solidFill>
                  <a:schemeClr val="bg1">
                    <a:lumMod val="85000"/>
                  </a:schemeClr>
                </a:solidFill>
                <a:latin typeface="SF Compact Display" panose="02000000000000000000" pitchFamily="50" charset="0"/>
              </a:rPr>
              <a:t> + 1A</a:t>
            </a:r>
            <a:r>
              <a:rPr lang="en-US" sz="2400" baseline="-25000" dirty="0">
                <a:solidFill>
                  <a:schemeClr val="bg1">
                    <a:lumMod val="85000"/>
                  </a:schemeClr>
                </a:solidFill>
                <a:latin typeface="SF Compact Display" panose="02000000000000000000" pitchFamily="50" charset="0"/>
              </a:rPr>
              <a:t>13</a:t>
            </a:r>
            <a:endParaRPr lang="vi-VN" sz="2400" dirty="0">
              <a:solidFill>
                <a:schemeClr val="bg1">
                  <a:lumMod val="85000"/>
                </a:schemeClr>
              </a:solidFill>
              <a:latin typeface="SF Compact Display" panose="02000000000000000000" pitchFamily="50" charset="0"/>
            </a:endParaRPr>
          </a:p>
        </p:txBody>
      </p:sp>
      <p:sp>
        <p:nvSpPr>
          <p:cNvPr id="5" name="TextBox 4">
            <a:extLst>
              <a:ext uri="{FF2B5EF4-FFF2-40B4-BE49-F238E27FC236}">
                <a16:creationId xmlns:a16="http://schemas.microsoft.com/office/drawing/2014/main" id="{298AC41B-EDF3-400A-D779-0E145AB3D72D}"/>
              </a:ext>
            </a:extLst>
          </p:cNvPr>
          <p:cNvSpPr txBox="1"/>
          <p:nvPr/>
        </p:nvSpPr>
        <p:spPr>
          <a:xfrm>
            <a:off x="10307365" y="1539116"/>
            <a:ext cx="1884635" cy="461665"/>
          </a:xfrm>
          <a:prstGeom prst="rect">
            <a:avLst/>
          </a:prstGeom>
          <a:noFill/>
        </p:spPr>
        <p:txBody>
          <a:bodyPr wrap="square" rtlCol="0">
            <a:spAutoFit/>
          </a:bodyPr>
          <a:lstStyle/>
          <a:p>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ij</a:t>
            </a:r>
            <a:r>
              <a:rPr lang="en-US" sz="2400" dirty="0">
                <a:solidFill>
                  <a:schemeClr val="bg1">
                    <a:lumMod val="85000"/>
                  </a:schemeClr>
                </a:solidFill>
                <a:latin typeface="SF Compact Display" panose="02000000000000000000" pitchFamily="50" charset="0"/>
              </a:rPr>
              <a:t> = (-1)</a:t>
            </a:r>
            <a:r>
              <a:rPr lang="en-US" sz="2400" baseline="30000" dirty="0" err="1">
                <a:solidFill>
                  <a:schemeClr val="bg1">
                    <a:lumMod val="85000"/>
                  </a:schemeClr>
                </a:solidFill>
                <a:latin typeface="SF Compact Display" panose="02000000000000000000" pitchFamily="50" charset="0"/>
              </a:rPr>
              <a:t>i+j</a:t>
            </a:r>
            <a:r>
              <a:rPr lang="en-US" sz="2400" dirty="0">
                <a:solidFill>
                  <a:schemeClr val="bg1">
                    <a:lumMod val="85000"/>
                  </a:schemeClr>
                </a:solidFill>
                <a:latin typeface="SF Compact Display" panose="02000000000000000000" pitchFamily="50" charset="0"/>
              </a:rPr>
              <a:t> </a:t>
            </a:r>
            <a:r>
              <a:rPr lang="en-US" sz="2400" dirty="0" err="1">
                <a:solidFill>
                  <a:schemeClr val="bg1">
                    <a:lumMod val="85000"/>
                  </a:schemeClr>
                </a:solidFill>
                <a:latin typeface="SF Compact Display" panose="02000000000000000000" pitchFamily="50" charset="0"/>
              </a:rPr>
              <a:t>M</a:t>
            </a:r>
            <a:r>
              <a:rPr lang="en-US" sz="2400" baseline="-25000" dirty="0" err="1">
                <a:solidFill>
                  <a:schemeClr val="bg1">
                    <a:lumMod val="85000"/>
                  </a:schemeClr>
                </a:solidFill>
                <a:latin typeface="SF Compact Display" panose="02000000000000000000" pitchFamily="50" charset="0"/>
              </a:rPr>
              <a:t>ij</a:t>
            </a:r>
            <a:endParaRPr lang="vi-VN" sz="2400" baseline="-25000" dirty="0">
              <a:solidFill>
                <a:schemeClr val="bg1">
                  <a:lumMod val="85000"/>
                </a:schemeClr>
              </a:solidFill>
              <a:latin typeface="SF Compact Display" panose="02000000000000000000" pitchFamily="50" charset="0"/>
            </a:endParaRPr>
          </a:p>
        </p:txBody>
      </p:sp>
      <p:sp>
        <p:nvSpPr>
          <p:cNvPr id="6" name="TextBox 5">
            <a:extLst>
              <a:ext uri="{FF2B5EF4-FFF2-40B4-BE49-F238E27FC236}">
                <a16:creationId xmlns:a16="http://schemas.microsoft.com/office/drawing/2014/main" id="{07D262DB-898A-EEC6-554F-2BA3B0D77E53}"/>
              </a:ext>
            </a:extLst>
          </p:cNvPr>
          <p:cNvSpPr txBox="1"/>
          <p:nvPr/>
        </p:nvSpPr>
        <p:spPr>
          <a:xfrm>
            <a:off x="1130743" y="3350322"/>
            <a:ext cx="6007210"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det(A) = 6(-1)</a:t>
            </a:r>
            <a:r>
              <a:rPr lang="en-US" sz="2400" baseline="30000" dirty="0">
                <a:solidFill>
                  <a:schemeClr val="bg1">
                    <a:lumMod val="85000"/>
                  </a:schemeClr>
                </a:solidFill>
                <a:latin typeface="SF Compact Display" panose="02000000000000000000" pitchFamily="50" charset="0"/>
              </a:rPr>
              <a:t>1+1</a:t>
            </a:r>
            <a:r>
              <a:rPr lang="en-US" sz="2400" dirty="0">
                <a:solidFill>
                  <a:schemeClr val="bg1">
                    <a:lumMod val="85000"/>
                  </a:schemeClr>
                </a:solidFill>
                <a:latin typeface="SF Compact Display" panose="02000000000000000000" pitchFamily="50" charset="0"/>
              </a:rPr>
              <a:t>M</a:t>
            </a:r>
            <a:r>
              <a:rPr lang="en-US" sz="2400" baseline="-25000" dirty="0">
                <a:solidFill>
                  <a:schemeClr val="bg1">
                    <a:lumMod val="85000"/>
                  </a:schemeClr>
                </a:solidFill>
                <a:latin typeface="SF Compact Display" panose="02000000000000000000" pitchFamily="50" charset="0"/>
              </a:rPr>
              <a:t>11</a:t>
            </a:r>
            <a:r>
              <a:rPr lang="en-US" sz="2400" dirty="0">
                <a:solidFill>
                  <a:schemeClr val="bg1">
                    <a:lumMod val="85000"/>
                  </a:schemeClr>
                </a:solidFill>
                <a:latin typeface="SF Compact Display" panose="02000000000000000000" pitchFamily="50" charset="0"/>
              </a:rPr>
              <a:t> + 24(-1)</a:t>
            </a:r>
            <a:r>
              <a:rPr lang="en-US" sz="2400" baseline="30000" dirty="0">
                <a:solidFill>
                  <a:schemeClr val="bg1">
                    <a:lumMod val="85000"/>
                  </a:schemeClr>
                </a:solidFill>
                <a:latin typeface="SF Compact Display" panose="02000000000000000000" pitchFamily="50" charset="0"/>
              </a:rPr>
              <a:t>1+2</a:t>
            </a:r>
            <a:r>
              <a:rPr lang="en-US" sz="2400" dirty="0">
                <a:solidFill>
                  <a:schemeClr val="bg1">
                    <a:lumMod val="85000"/>
                  </a:schemeClr>
                </a:solidFill>
                <a:latin typeface="SF Compact Display" panose="02000000000000000000" pitchFamily="50" charset="0"/>
              </a:rPr>
              <a:t>M</a:t>
            </a:r>
            <a:r>
              <a:rPr lang="en-US" sz="2400" baseline="-25000" dirty="0">
                <a:solidFill>
                  <a:schemeClr val="bg1">
                    <a:lumMod val="85000"/>
                  </a:schemeClr>
                </a:solidFill>
                <a:latin typeface="SF Compact Display" panose="02000000000000000000" pitchFamily="50" charset="0"/>
              </a:rPr>
              <a:t>12</a:t>
            </a:r>
            <a:r>
              <a:rPr lang="en-US" sz="2400" dirty="0">
                <a:solidFill>
                  <a:schemeClr val="bg1">
                    <a:lumMod val="85000"/>
                  </a:schemeClr>
                </a:solidFill>
                <a:latin typeface="SF Compact Display" panose="02000000000000000000" pitchFamily="50" charset="0"/>
              </a:rPr>
              <a:t> + 1(-1)</a:t>
            </a:r>
            <a:r>
              <a:rPr lang="en-US" sz="2400" baseline="30000" dirty="0">
                <a:solidFill>
                  <a:schemeClr val="bg1">
                    <a:lumMod val="85000"/>
                  </a:schemeClr>
                </a:solidFill>
                <a:latin typeface="SF Compact Display" panose="02000000000000000000" pitchFamily="50" charset="0"/>
              </a:rPr>
              <a:t>1+3</a:t>
            </a:r>
            <a:r>
              <a:rPr lang="en-US" sz="2400" dirty="0">
                <a:solidFill>
                  <a:schemeClr val="bg1">
                    <a:lumMod val="85000"/>
                  </a:schemeClr>
                </a:solidFill>
                <a:latin typeface="SF Compact Display" panose="02000000000000000000" pitchFamily="50" charset="0"/>
              </a:rPr>
              <a:t>M</a:t>
            </a:r>
            <a:r>
              <a:rPr lang="en-US" sz="2400" baseline="-25000" dirty="0">
                <a:solidFill>
                  <a:schemeClr val="bg1">
                    <a:lumMod val="85000"/>
                  </a:schemeClr>
                </a:solidFill>
                <a:latin typeface="SF Compact Display" panose="02000000000000000000" pitchFamily="50" charset="0"/>
              </a:rPr>
              <a:t>13</a:t>
            </a:r>
            <a:endParaRPr lang="vi-VN" sz="2400" baseline="-25000" dirty="0">
              <a:solidFill>
                <a:schemeClr val="bg1">
                  <a:lumMod val="85000"/>
                </a:schemeClr>
              </a:solidFill>
              <a:latin typeface="SF Compact Display" panose="02000000000000000000" pitchFamily="50" charset="0"/>
            </a:endParaRPr>
          </a:p>
        </p:txBody>
      </p:sp>
      <p:sp>
        <p:nvSpPr>
          <p:cNvPr id="7" name="TextBox 6">
            <a:extLst>
              <a:ext uri="{FF2B5EF4-FFF2-40B4-BE49-F238E27FC236}">
                <a16:creationId xmlns:a16="http://schemas.microsoft.com/office/drawing/2014/main" id="{CB11A7C7-F07C-D034-675D-F555B3ACD2A4}"/>
              </a:ext>
            </a:extLst>
          </p:cNvPr>
          <p:cNvSpPr txBox="1"/>
          <p:nvPr/>
        </p:nvSpPr>
        <p:spPr>
          <a:xfrm>
            <a:off x="3051322" y="6049332"/>
            <a:ext cx="3158976"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16(-1)</a:t>
            </a:r>
            <a:r>
              <a:rPr lang="en-US" sz="2400" baseline="30000" dirty="0">
                <a:solidFill>
                  <a:schemeClr val="bg1">
                    <a:lumMod val="85000"/>
                  </a:schemeClr>
                </a:solidFill>
                <a:latin typeface="SF Compact Display" panose="02000000000000000000" pitchFamily="50" charset="0"/>
              </a:rPr>
              <a:t>1+1</a:t>
            </a:r>
            <a:r>
              <a:rPr lang="en-US" sz="2400" dirty="0">
                <a:solidFill>
                  <a:schemeClr val="bg1">
                    <a:lumMod val="85000"/>
                  </a:schemeClr>
                </a:solidFill>
                <a:latin typeface="SF Compact Display" panose="02000000000000000000" pitchFamily="50" charset="0"/>
              </a:rPr>
              <a:t>15 + 10(-1)</a:t>
            </a:r>
            <a:r>
              <a:rPr lang="en-US" sz="2400" baseline="30000" dirty="0">
                <a:solidFill>
                  <a:schemeClr val="bg1">
                    <a:lumMod val="85000"/>
                  </a:schemeClr>
                </a:solidFill>
                <a:latin typeface="SF Compact Display" panose="02000000000000000000" pitchFamily="50" charset="0"/>
              </a:rPr>
              <a:t>1+2</a:t>
            </a:r>
            <a:r>
              <a:rPr lang="en-US" sz="2400" dirty="0">
                <a:solidFill>
                  <a:schemeClr val="bg1">
                    <a:lumMod val="85000"/>
                  </a:schemeClr>
                </a:solidFill>
                <a:latin typeface="SF Compact Display" panose="02000000000000000000" pitchFamily="50" charset="0"/>
              </a:rPr>
              <a:t>17</a:t>
            </a:r>
            <a:endParaRPr lang="vi-VN" sz="2400" baseline="-25000" dirty="0">
              <a:solidFill>
                <a:schemeClr val="bg1">
                  <a:lumMod val="85000"/>
                </a:schemeClr>
              </a:solidFill>
              <a:latin typeface="SF Compact Display" panose="02000000000000000000" pitchFamily="50" charset="0"/>
            </a:endParaRPr>
          </a:p>
        </p:txBody>
      </p:sp>
      <p:cxnSp>
        <p:nvCxnSpPr>
          <p:cNvPr id="8" name="Straight Connector 7">
            <a:extLst>
              <a:ext uri="{FF2B5EF4-FFF2-40B4-BE49-F238E27FC236}">
                <a16:creationId xmlns:a16="http://schemas.microsoft.com/office/drawing/2014/main" id="{B29F0029-244E-F1BB-AEFB-306CE1BCA9DD}"/>
              </a:ext>
            </a:extLst>
          </p:cNvPr>
          <p:cNvCxnSpPr>
            <a:cxnSpLocks/>
          </p:cNvCxnSpPr>
          <p:nvPr/>
        </p:nvCxnSpPr>
        <p:spPr>
          <a:xfrm>
            <a:off x="3245791" y="3811987"/>
            <a:ext cx="26861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CA3DD1F-51E9-443F-47D2-DD5E7669E310}"/>
              </a:ext>
            </a:extLst>
          </p:cNvPr>
          <p:cNvCxnSpPr>
            <a:cxnSpLocks/>
          </p:cNvCxnSpPr>
          <p:nvPr/>
        </p:nvCxnSpPr>
        <p:spPr>
          <a:xfrm>
            <a:off x="3393759" y="3811987"/>
            <a:ext cx="0" cy="2237345"/>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A3FE0A3-C983-2281-1667-C61861ABF2F3}"/>
              </a:ext>
            </a:extLst>
          </p:cNvPr>
          <p:cNvSpPr txBox="1"/>
          <p:nvPr/>
        </p:nvSpPr>
        <p:spPr>
          <a:xfrm>
            <a:off x="4984200" y="4908318"/>
            <a:ext cx="3413075"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13(-1)</a:t>
            </a:r>
            <a:r>
              <a:rPr lang="en-US" sz="2400" baseline="30000" dirty="0">
                <a:solidFill>
                  <a:schemeClr val="bg1">
                    <a:lumMod val="85000"/>
                  </a:schemeClr>
                </a:solidFill>
                <a:latin typeface="SF Compact Display" panose="02000000000000000000" pitchFamily="50" charset="0"/>
              </a:rPr>
              <a:t>1+1</a:t>
            </a:r>
            <a:r>
              <a:rPr lang="en-US" sz="2400" dirty="0">
                <a:solidFill>
                  <a:schemeClr val="bg1">
                    <a:lumMod val="85000"/>
                  </a:schemeClr>
                </a:solidFill>
                <a:latin typeface="SF Compact Display" panose="02000000000000000000" pitchFamily="50" charset="0"/>
              </a:rPr>
              <a:t>15 + 10(-1)</a:t>
            </a:r>
            <a:r>
              <a:rPr lang="en-US" sz="2400" baseline="30000" dirty="0">
                <a:solidFill>
                  <a:schemeClr val="bg1">
                    <a:lumMod val="85000"/>
                  </a:schemeClr>
                </a:solidFill>
                <a:latin typeface="SF Compact Display" panose="02000000000000000000" pitchFamily="50" charset="0"/>
              </a:rPr>
              <a:t>1+2</a:t>
            </a:r>
            <a:r>
              <a:rPr lang="en-US" sz="2400" dirty="0">
                <a:solidFill>
                  <a:schemeClr val="bg1">
                    <a:lumMod val="85000"/>
                  </a:schemeClr>
                </a:solidFill>
                <a:latin typeface="SF Compact Display" panose="02000000000000000000" pitchFamily="50" charset="0"/>
              </a:rPr>
              <a:t>20</a:t>
            </a:r>
            <a:endParaRPr lang="vi-VN" sz="2400" baseline="-25000" dirty="0">
              <a:solidFill>
                <a:schemeClr val="bg1">
                  <a:lumMod val="85000"/>
                </a:schemeClr>
              </a:solidFill>
              <a:latin typeface="SF Compact Display" panose="02000000000000000000" pitchFamily="50" charset="0"/>
            </a:endParaRPr>
          </a:p>
        </p:txBody>
      </p:sp>
      <p:sp>
        <p:nvSpPr>
          <p:cNvPr id="15" name="TextBox 14">
            <a:extLst>
              <a:ext uri="{FF2B5EF4-FFF2-40B4-BE49-F238E27FC236}">
                <a16:creationId xmlns:a16="http://schemas.microsoft.com/office/drawing/2014/main" id="{599D8374-18F2-9CCB-1FFE-A17A2F009315}"/>
              </a:ext>
            </a:extLst>
          </p:cNvPr>
          <p:cNvSpPr txBox="1"/>
          <p:nvPr/>
        </p:nvSpPr>
        <p:spPr>
          <a:xfrm>
            <a:off x="6526191" y="4044181"/>
            <a:ext cx="3413075"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13(-1)</a:t>
            </a:r>
            <a:r>
              <a:rPr lang="en-US" sz="2400" baseline="30000" dirty="0">
                <a:solidFill>
                  <a:schemeClr val="bg1">
                    <a:lumMod val="85000"/>
                  </a:schemeClr>
                </a:solidFill>
                <a:latin typeface="SF Compact Display" panose="02000000000000000000" pitchFamily="50" charset="0"/>
              </a:rPr>
              <a:t>1+1</a:t>
            </a:r>
            <a:r>
              <a:rPr lang="en-US" sz="2400" dirty="0">
                <a:solidFill>
                  <a:schemeClr val="bg1">
                    <a:lumMod val="85000"/>
                  </a:schemeClr>
                </a:solidFill>
                <a:latin typeface="SF Compact Display" panose="02000000000000000000" pitchFamily="50" charset="0"/>
              </a:rPr>
              <a:t>17 + 16(-1)</a:t>
            </a:r>
            <a:r>
              <a:rPr lang="en-US" sz="2400" baseline="30000" dirty="0">
                <a:solidFill>
                  <a:schemeClr val="bg1">
                    <a:lumMod val="85000"/>
                  </a:schemeClr>
                </a:solidFill>
                <a:latin typeface="SF Compact Display" panose="02000000000000000000" pitchFamily="50" charset="0"/>
              </a:rPr>
              <a:t>1+2</a:t>
            </a:r>
            <a:r>
              <a:rPr lang="en-US" sz="2400" dirty="0">
                <a:solidFill>
                  <a:schemeClr val="bg1">
                    <a:lumMod val="85000"/>
                  </a:schemeClr>
                </a:solidFill>
                <a:latin typeface="SF Compact Display" panose="02000000000000000000" pitchFamily="50" charset="0"/>
              </a:rPr>
              <a:t>20</a:t>
            </a:r>
            <a:endParaRPr lang="vi-VN" sz="2400" baseline="-25000" dirty="0">
              <a:solidFill>
                <a:schemeClr val="bg1">
                  <a:lumMod val="85000"/>
                </a:schemeClr>
              </a:solidFill>
              <a:latin typeface="SF Compact Display" panose="02000000000000000000" pitchFamily="50" charset="0"/>
            </a:endParaRPr>
          </a:p>
        </p:txBody>
      </p:sp>
      <p:cxnSp>
        <p:nvCxnSpPr>
          <p:cNvPr id="16" name="Straight Connector 15">
            <a:extLst>
              <a:ext uri="{FF2B5EF4-FFF2-40B4-BE49-F238E27FC236}">
                <a16:creationId xmlns:a16="http://schemas.microsoft.com/office/drawing/2014/main" id="{952FE415-EC04-6B9E-335D-561A9FC7B676}"/>
              </a:ext>
            </a:extLst>
          </p:cNvPr>
          <p:cNvCxnSpPr>
            <a:cxnSpLocks/>
          </p:cNvCxnSpPr>
          <p:nvPr/>
        </p:nvCxnSpPr>
        <p:spPr>
          <a:xfrm>
            <a:off x="5060303" y="3811987"/>
            <a:ext cx="26861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2CB8CD3-8622-BE8D-91CD-079FF481A9F2}"/>
              </a:ext>
            </a:extLst>
          </p:cNvPr>
          <p:cNvCxnSpPr>
            <a:cxnSpLocks/>
          </p:cNvCxnSpPr>
          <p:nvPr/>
        </p:nvCxnSpPr>
        <p:spPr>
          <a:xfrm>
            <a:off x="5208271" y="3811987"/>
            <a:ext cx="0" cy="1096331"/>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806CA8D-9ABA-85FC-3C40-ED835B3B17B7}"/>
              </a:ext>
            </a:extLst>
          </p:cNvPr>
          <p:cNvCxnSpPr>
            <a:cxnSpLocks/>
          </p:cNvCxnSpPr>
          <p:nvPr/>
        </p:nvCxnSpPr>
        <p:spPr>
          <a:xfrm>
            <a:off x="6603353" y="3811987"/>
            <a:ext cx="26861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9A05C26-1C2D-AB25-1674-30999D00CF50}"/>
              </a:ext>
            </a:extLst>
          </p:cNvPr>
          <p:cNvCxnSpPr>
            <a:cxnSpLocks/>
          </p:cNvCxnSpPr>
          <p:nvPr/>
        </p:nvCxnSpPr>
        <p:spPr>
          <a:xfrm>
            <a:off x="6751321" y="3811987"/>
            <a:ext cx="0" cy="279001"/>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0F71B50A-C5CE-3D05-6D7E-D0D5BC0486E2}"/>
              </a:ext>
            </a:extLst>
          </p:cNvPr>
          <p:cNvPicPr>
            <a:picLocks noChangeAspect="1"/>
          </p:cNvPicPr>
          <p:nvPr/>
        </p:nvPicPr>
        <p:blipFill>
          <a:blip r:embed="rId2"/>
          <a:stretch>
            <a:fillRect/>
          </a:stretch>
        </p:blipFill>
        <p:spPr>
          <a:xfrm>
            <a:off x="2546093" y="9944100"/>
            <a:ext cx="2561061" cy="1300299"/>
          </a:xfrm>
          <a:prstGeom prst="roundRect">
            <a:avLst>
              <a:gd name="adj" fmla="val 3974"/>
            </a:avLst>
          </a:prstGeom>
        </p:spPr>
      </p:pic>
    </p:spTree>
    <p:extLst>
      <p:ext uri="{BB962C8B-B14F-4D97-AF65-F5344CB8AC3E}">
        <p14:creationId xmlns:p14="http://schemas.microsoft.com/office/powerpoint/2010/main" val="15035526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after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40"/>
                                        </p:tgtEl>
                                      </p:cBhvr>
                                    </p:animEffect>
                                    <p:set>
                                      <p:cBhvr>
                                        <p:cTn id="13" dur="1" fill="hold">
                                          <p:stCondLst>
                                            <p:cond delay="499"/>
                                          </p:stCondLst>
                                        </p:cTn>
                                        <p:tgtEl>
                                          <p:spTgt spid="40"/>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6" presetClass="entr" presetSubtype="37" fill="hold"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barn(outVertical)">
                                      <p:cBhvr>
                                        <p:cTn id="18" dur="500"/>
                                        <p:tgtEl>
                                          <p:spTgt spid="20"/>
                                        </p:tgtEl>
                                      </p:cBhvr>
                                    </p:animEffect>
                                  </p:childTnLst>
                                </p:cTn>
                              </p:par>
                              <p:par>
                                <p:cTn id="19" presetID="22" presetClass="entr" presetSubtype="1" fill="hold" nodeType="withEffect">
                                  <p:stCondLst>
                                    <p:cond delay="100"/>
                                  </p:stCondLst>
                                  <p:childTnLst>
                                    <p:set>
                                      <p:cBhvr>
                                        <p:cTn id="20" dur="1" fill="hold">
                                          <p:stCondLst>
                                            <p:cond delay="0"/>
                                          </p:stCondLst>
                                        </p:cTn>
                                        <p:tgtEl>
                                          <p:spTgt spid="22"/>
                                        </p:tgtEl>
                                        <p:attrNameLst>
                                          <p:attrName>style.visibility</p:attrName>
                                        </p:attrNameLst>
                                      </p:cBhvr>
                                      <p:to>
                                        <p:strVal val="visible"/>
                                      </p:to>
                                    </p:set>
                                    <p:animEffect transition="in" filter="wipe(up)">
                                      <p:cBhvr>
                                        <p:cTn id="21" dur="500"/>
                                        <p:tgtEl>
                                          <p:spTgt spid="22"/>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par>
                                <p:cTn id="25" presetID="16" presetClass="entr" presetSubtype="37" fill="hold" nodeType="withEffect">
                                  <p:stCondLst>
                                    <p:cond delay="250"/>
                                  </p:stCondLst>
                                  <p:childTnLst>
                                    <p:set>
                                      <p:cBhvr>
                                        <p:cTn id="26" dur="1" fill="hold">
                                          <p:stCondLst>
                                            <p:cond delay="0"/>
                                          </p:stCondLst>
                                        </p:cTn>
                                        <p:tgtEl>
                                          <p:spTgt spid="16"/>
                                        </p:tgtEl>
                                        <p:attrNameLst>
                                          <p:attrName>style.visibility</p:attrName>
                                        </p:attrNameLst>
                                      </p:cBhvr>
                                      <p:to>
                                        <p:strVal val="visible"/>
                                      </p:to>
                                    </p:set>
                                    <p:animEffect transition="in" filter="barn(outVertical)">
                                      <p:cBhvr>
                                        <p:cTn id="27" dur="500"/>
                                        <p:tgtEl>
                                          <p:spTgt spid="16"/>
                                        </p:tgtEl>
                                      </p:cBhvr>
                                    </p:animEffect>
                                  </p:childTnLst>
                                </p:cTn>
                              </p:par>
                              <p:par>
                                <p:cTn id="28" presetID="22" presetClass="entr" presetSubtype="1" fill="hold" nodeType="withEffect">
                                  <p:stCondLst>
                                    <p:cond delay="350"/>
                                  </p:stCondLst>
                                  <p:childTnLst>
                                    <p:set>
                                      <p:cBhvr>
                                        <p:cTn id="29" dur="1" fill="hold">
                                          <p:stCondLst>
                                            <p:cond delay="0"/>
                                          </p:stCondLst>
                                        </p:cTn>
                                        <p:tgtEl>
                                          <p:spTgt spid="17"/>
                                        </p:tgtEl>
                                        <p:attrNameLst>
                                          <p:attrName>style.visibility</p:attrName>
                                        </p:attrNameLst>
                                      </p:cBhvr>
                                      <p:to>
                                        <p:strVal val="visible"/>
                                      </p:to>
                                    </p:set>
                                    <p:animEffect transition="in" filter="wipe(up)">
                                      <p:cBhvr>
                                        <p:cTn id="30" dur="500"/>
                                        <p:tgtEl>
                                          <p:spTgt spid="17"/>
                                        </p:tgtEl>
                                      </p:cBhvr>
                                    </p:animEffect>
                                  </p:childTnLst>
                                </p:cTn>
                              </p:par>
                              <p:par>
                                <p:cTn id="31" presetID="10" presetClass="entr" presetSubtype="0" fill="hold" grpId="0" nodeType="withEffect">
                                  <p:stCondLst>
                                    <p:cond delay="75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6" presetClass="entr" presetSubtype="37" fill="hold" nodeType="withEffect">
                                  <p:stCondLst>
                                    <p:cond delay="500"/>
                                  </p:stCondLst>
                                  <p:childTnLst>
                                    <p:set>
                                      <p:cBhvr>
                                        <p:cTn id="35" dur="1" fill="hold">
                                          <p:stCondLst>
                                            <p:cond delay="0"/>
                                          </p:stCondLst>
                                        </p:cTn>
                                        <p:tgtEl>
                                          <p:spTgt spid="8"/>
                                        </p:tgtEl>
                                        <p:attrNameLst>
                                          <p:attrName>style.visibility</p:attrName>
                                        </p:attrNameLst>
                                      </p:cBhvr>
                                      <p:to>
                                        <p:strVal val="visible"/>
                                      </p:to>
                                    </p:set>
                                    <p:animEffect transition="in" filter="barn(outVertical)">
                                      <p:cBhvr>
                                        <p:cTn id="36" dur="500"/>
                                        <p:tgtEl>
                                          <p:spTgt spid="8"/>
                                        </p:tgtEl>
                                      </p:cBhvr>
                                    </p:animEffect>
                                  </p:childTnLst>
                                </p:cTn>
                              </p:par>
                              <p:par>
                                <p:cTn id="37" presetID="22" presetClass="entr" presetSubtype="1" fill="hold" nodeType="withEffect">
                                  <p:stCondLst>
                                    <p:cond delay="600"/>
                                  </p:stCondLst>
                                  <p:childTnLst>
                                    <p:set>
                                      <p:cBhvr>
                                        <p:cTn id="38" dur="1" fill="hold">
                                          <p:stCondLst>
                                            <p:cond delay="0"/>
                                          </p:stCondLst>
                                        </p:cTn>
                                        <p:tgtEl>
                                          <p:spTgt spid="9"/>
                                        </p:tgtEl>
                                        <p:attrNameLst>
                                          <p:attrName>style.visibility</p:attrName>
                                        </p:attrNameLst>
                                      </p:cBhvr>
                                      <p:to>
                                        <p:strVal val="visible"/>
                                      </p:to>
                                    </p:set>
                                    <p:animEffect transition="in" filter="wipe(up)">
                                      <p:cBhvr>
                                        <p:cTn id="39" dur="500"/>
                                        <p:tgtEl>
                                          <p:spTgt spid="9"/>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7" grpId="0"/>
      <p:bldP spid="14" grpId="0"/>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35" name="TextBox 34">
            <a:extLst>
              <a:ext uri="{FF2B5EF4-FFF2-40B4-BE49-F238E27FC236}">
                <a16:creationId xmlns:a16="http://schemas.microsoft.com/office/drawing/2014/main" id="{B3CBA056-C798-53E4-4E38-18CC61398E51}"/>
              </a:ext>
            </a:extLst>
          </p:cNvPr>
          <p:cNvSpPr txBox="1"/>
          <p:nvPr/>
        </p:nvSpPr>
        <p:spPr>
          <a:xfrm>
            <a:off x="257908" y="84525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1342914" y="1049012"/>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10" name="TextBox 9">
            <a:extLst>
              <a:ext uri="{FF2B5EF4-FFF2-40B4-BE49-F238E27FC236}">
                <a16:creationId xmlns:a16="http://schemas.microsoft.com/office/drawing/2014/main" id="{4E7DF725-D194-1806-F0AF-792C9526BB04}"/>
              </a:ext>
            </a:extLst>
          </p:cNvPr>
          <p:cNvSpPr txBox="1"/>
          <p:nvPr/>
        </p:nvSpPr>
        <p:spPr>
          <a:xfrm>
            <a:off x="4188032" y="1008812"/>
            <a:ext cx="2388406"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Matrix A  = (</a:t>
            </a:r>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ij</a:t>
            </a:r>
            <a:r>
              <a:rPr lang="en-US" sz="2400" dirty="0">
                <a:solidFill>
                  <a:schemeClr val="bg1">
                    <a:lumMod val="85000"/>
                  </a:schemeClr>
                </a:solidFill>
                <a:latin typeface="SF Compact Display" panose="02000000000000000000" pitchFamily="50" charset="0"/>
              </a:rPr>
              <a:t>)</a:t>
            </a:r>
            <a:r>
              <a:rPr lang="en-US" sz="2400" baseline="-25000" dirty="0" err="1">
                <a:solidFill>
                  <a:schemeClr val="bg1">
                    <a:lumMod val="85000"/>
                  </a:schemeClr>
                </a:solidFill>
                <a:latin typeface="SF Compact Display" panose="02000000000000000000" pitchFamily="50" charset="0"/>
              </a:rPr>
              <a:t>nxn</a:t>
            </a:r>
            <a:endParaRPr lang="vi-VN" sz="2400" baseline="-25000" dirty="0">
              <a:solidFill>
                <a:schemeClr val="bg1">
                  <a:lumMod val="85000"/>
                </a:schemeClr>
              </a:solidFill>
              <a:latin typeface="SF Compact Display" panose="02000000000000000000" pitchFamily="50" charset="0"/>
            </a:endParaRPr>
          </a:p>
        </p:txBody>
      </p:sp>
      <p:sp>
        <p:nvSpPr>
          <p:cNvPr id="13" name="TextBox 12">
            <a:extLst>
              <a:ext uri="{FF2B5EF4-FFF2-40B4-BE49-F238E27FC236}">
                <a16:creationId xmlns:a16="http://schemas.microsoft.com/office/drawing/2014/main" id="{A4D6CC3D-5D8F-D803-CAAA-38E9D39E31BE}"/>
              </a:ext>
            </a:extLst>
          </p:cNvPr>
          <p:cNvSpPr txBox="1"/>
          <p:nvPr/>
        </p:nvSpPr>
        <p:spPr>
          <a:xfrm>
            <a:off x="4188032" y="1539116"/>
            <a:ext cx="6508317"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det(A) = a</a:t>
            </a:r>
            <a:r>
              <a:rPr lang="en-US" sz="2400" baseline="-25000" dirty="0">
                <a:solidFill>
                  <a:schemeClr val="bg1">
                    <a:lumMod val="85000"/>
                  </a:schemeClr>
                </a:solidFill>
                <a:latin typeface="SF Compact Display" panose="02000000000000000000" pitchFamily="50" charset="0"/>
              </a:rPr>
              <a:t>i1</a:t>
            </a:r>
            <a:r>
              <a:rPr lang="en-US" sz="2400" dirty="0">
                <a:solidFill>
                  <a:schemeClr val="bg1">
                    <a:lumMod val="85000"/>
                  </a:schemeClr>
                </a:solidFill>
                <a:latin typeface="SF Compact Display" panose="02000000000000000000" pitchFamily="50" charset="0"/>
              </a:rPr>
              <a:t>A</a:t>
            </a:r>
            <a:r>
              <a:rPr lang="en-US" sz="2400" baseline="-25000" dirty="0">
                <a:solidFill>
                  <a:schemeClr val="bg1">
                    <a:lumMod val="85000"/>
                  </a:schemeClr>
                </a:solidFill>
                <a:latin typeface="SF Compact Display" panose="02000000000000000000" pitchFamily="50" charset="0"/>
              </a:rPr>
              <a:t>i1</a:t>
            </a:r>
            <a:r>
              <a:rPr lang="en-US" sz="2400" dirty="0">
                <a:solidFill>
                  <a:schemeClr val="bg1">
                    <a:lumMod val="85000"/>
                  </a:schemeClr>
                </a:solidFill>
                <a:latin typeface="SF Compact Display" panose="02000000000000000000" pitchFamily="50" charset="0"/>
              </a:rPr>
              <a:t> + a</a:t>
            </a:r>
            <a:r>
              <a:rPr lang="en-US" sz="2400" baseline="-25000" dirty="0">
                <a:solidFill>
                  <a:schemeClr val="bg1">
                    <a:lumMod val="85000"/>
                  </a:schemeClr>
                </a:solidFill>
                <a:latin typeface="SF Compact Display" panose="02000000000000000000" pitchFamily="50" charset="0"/>
              </a:rPr>
              <a:t>i2</a:t>
            </a:r>
            <a:r>
              <a:rPr lang="en-US" sz="2400" dirty="0">
                <a:solidFill>
                  <a:schemeClr val="bg1">
                    <a:lumMod val="85000"/>
                  </a:schemeClr>
                </a:solidFill>
                <a:latin typeface="SF Compact Display" panose="02000000000000000000" pitchFamily="50" charset="0"/>
              </a:rPr>
              <a:t>A</a:t>
            </a:r>
            <a:r>
              <a:rPr lang="en-US" sz="2400" baseline="-25000" dirty="0">
                <a:solidFill>
                  <a:schemeClr val="bg1">
                    <a:lumMod val="85000"/>
                  </a:schemeClr>
                </a:solidFill>
                <a:latin typeface="SF Compact Display" panose="02000000000000000000" pitchFamily="50" charset="0"/>
              </a:rPr>
              <a:t>i2</a:t>
            </a:r>
            <a:r>
              <a:rPr lang="en-US" sz="2400" dirty="0">
                <a:solidFill>
                  <a:schemeClr val="bg1">
                    <a:lumMod val="85000"/>
                  </a:schemeClr>
                </a:solidFill>
                <a:latin typeface="SF Compact Display" panose="02000000000000000000" pitchFamily="50" charset="0"/>
              </a:rPr>
              <a:t> + … + </a:t>
            </a:r>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in</a:t>
            </a:r>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in</a:t>
            </a:r>
            <a:r>
              <a:rPr lang="en-US" sz="2400" dirty="0">
                <a:solidFill>
                  <a:schemeClr val="bg1">
                    <a:lumMod val="85000"/>
                  </a:schemeClr>
                </a:solidFill>
                <a:latin typeface="SF Compact Display" panose="02000000000000000000" pitchFamily="50" charset="0"/>
              </a:rPr>
              <a:t> (</a:t>
            </a:r>
            <a:r>
              <a:rPr lang="en-US" sz="2400" dirty="0" err="1">
                <a:solidFill>
                  <a:schemeClr val="bg1">
                    <a:lumMod val="85000"/>
                  </a:schemeClr>
                </a:solidFill>
                <a:latin typeface="SF Compact Display" panose="02000000000000000000" pitchFamily="50" charset="0"/>
              </a:rPr>
              <a:t>i</a:t>
            </a:r>
            <a:r>
              <a:rPr lang="en-US" sz="2400" dirty="0">
                <a:solidFill>
                  <a:schemeClr val="bg1">
                    <a:lumMod val="85000"/>
                  </a:schemeClr>
                </a:solidFill>
                <a:latin typeface="SF Compact Display" panose="02000000000000000000" pitchFamily="50" charset="0"/>
              </a:rPr>
              <a:t> = 1,2,3,…,n)</a:t>
            </a:r>
            <a:endParaRPr lang="vi-VN" sz="2400" dirty="0">
              <a:solidFill>
                <a:schemeClr val="bg1">
                  <a:lumMod val="85000"/>
                </a:schemeClr>
              </a:solidFill>
              <a:latin typeface="SF Compact Display" panose="02000000000000000000" pitchFamily="50" charset="0"/>
            </a:endParaRPr>
          </a:p>
        </p:txBody>
      </p:sp>
      <p:sp>
        <p:nvSpPr>
          <p:cNvPr id="4" name="TextBox 3">
            <a:extLst>
              <a:ext uri="{FF2B5EF4-FFF2-40B4-BE49-F238E27FC236}">
                <a16:creationId xmlns:a16="http://schemas.microsoft.com/office/drawing/2014/main" id="{106CA620-D1DB-D871-8CB9-6C34D176DE36}"/>
              </a:ext>
            </a:extLst>
          </p:cNvPr>
          <p:cNvSpPr txBox="1"/>
          <p:nvPr/>
        </p:nvSpPr>
        <p:spPr>
          <a:xfrm>
            <a:off x="4188033" y="2217321"/>
            <a:ext cx="3660568"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det(A) = 6A</a:t>
            </a:r>
            <a:r>
              <a:rPr lang="en-US" sz="2400" baseline="-25000" dirty="0">
                <a:solidFill>
                  <a:schemeClr val="bg1">
                    <a:lumMod val="85000"/>
                  </a:schemeClr>
                </a:solidFill>
                <a:latin typeface="SF Compact Display" panose="02000000000000000000" pitchFamily="50" charset="0"/>
              </a:rPr>
              <a:t>11</a:t>
            </a:r>
            <a:r>
              <a:rPr lang="en-US" sz="2400" dirty="0">
                <a:solidFill>
                  <a:schemeClr val="bg1">
                    <a:lumMod val="85000"/>
                  </a:schemeClr>
                </a:solidFill>
                <a:latin typeface="SF Compact Display" panose="02000000000000000000" pitchFamily="50" charset="0"/>
              </a:rPr>
              <a:t> + 24A</a:t>
            </a:r>
            <a:r>
              <a:rPr lang="en-US" sz="2400" baseline="-25000" dirty="0">
                <a:solidFill>
                  <a:schemeClr val="bg1">
                    <a:lumMod val="85000"/>
                  </a:schemeClr>
                </a:solidFill>
                <a:latin typeface="SF Compact Display" panose="02000000000000000000" pitchFamily="50" charset="0"/>
              </a:rPr>
              <a:t>12</a:t>
            </a:r>
            <a:r>
              <a:rPr lang="en-US" sz="2400" dirty="0">
                <a:solidFill>
                  <a:schemeClr val="bg1">
                    <a:lumMod val="85000"/>
                  </a:schemeClr>
                </a:solidFill>
                <a:latin typeface="SF Compact Display" panose="02000000000000000000" pitchFamily="50" charset="0"/>
              </a:rPr>
              <a:t> + 1A</a:t>
            </a:r>
            <a:r>
              <a:rPr lang="en-US" sz="2400" baseline="-25000" dirty="0">
                <a:solidFill>
                  <a:schemeClr val="bg1">
                    <a:lumMod val="85000"/>
                  </a:schemeClr>
                </a:solidFill>
                <a:latin typeface="SF Compact Display" panose="02000000000000000000" pitchFamily="50" charset="0"/>
              </a:rPr>
              <a:t>13</a:t>
            </a:r>
            <a:endParaRPr lang="vi-VN" sz="2400" dirty="0">
              <a:solidFill>
                <a:schemeClr val="bg1">
                  <a:lumMod val="85000"/>
                </a:schemeClr>
              </a:solidFill>
              <a:latin typeface="SF Compact Display" panose="02000000000000000000" pitchFamily="50" charset="0"/>
            </a:endParaRPr>
          </a:p>
        </p:txBody>
      </p:sp>
      <p:sp>
        <p:nvSpPr>
          <p:cNvPr id="5" name="TextBox 4">
            <a:extLst>
              <a:ext uri="{FF2B5EF4-FFF2-40B4-BE49-F238E27FC236}">
                <a16:creationId xmlns:a16="http://schemas.microsoft.com/office/drawing/2014/main" id="{298AC41B-EDF3-400A-D779-0E145AB3D72D}"/>
              </a:ext>
            </a:extLst>
          </p:cNvPr>
          <p:cNvSpPr txBox="1"/>
          <p:nvPr/>
        </p:nvSpPr>
        <p:spPr>
          <a:xfrm>
            <a:off x="10307365" y="1539116"/>
            <a:ext cx="1884635" cy="461665"/>
          </a:xfrm>
          <a:prstGeom prst="rect">
            <a:avLst/>
          </a:prstGeom>
          <a:noFill/>
        </p:spPr>
        <p:txBody>
          <a:bodyPr wrap="square" rtlCol="0">
            <a:spAutoFit/>
          </a:bodyPr>
          <a:lstStyle/>
          <a:p>
            <a:r>
              <a:rPr lang="en-US" sz="2400" dirty="0" err="1">
                <a:solidFill>
                  <a:schemeClr val="bg1">
                    <a:lumMod val="85000"/>
                  </a:schemeClr>
                </a:solidFill>
                <a:latin typeface="SF Compact Display" panose="02000000000000000000" pitchFamily="50" charset="0"/>
              </a:rPr>
              <a:t>A</a:t>
            </a:r>
            <a:r>
              <a:rPr lang="en-US" sz="2400" baseline="-25000" dirty="0" err="1">
                <a:solidFill>
                  <a:schemeClr val="bg1">
                    <a:lumMod val="85000"/>
                  </a:schemeClr>
                </a:solidFill>
                <a:latin typeface="SF Compact Display" panose="02000000000000000000" pitchFamily="50" charset="0"/>
              </a:rPr>
              <a:t>ij</a:t>
            </a:r>
            <a:r>
              <a:rPr lang="en-US" sz="2400" dirty="0">
                <a:solidFill>
                  <a:schemeClr val="bg1">
                    <a:lumMod val="85000"/>
                  </a:schemeClr>
                </a:solidFill>
                <a:latin typeface="SF Compact Display" panose="02000000000000000000" pitchFamily="50" charset="0"/>
              </a:rPr>
              <a:t> = (-1)</a:t>
            </a:r>
            <a:r>
              <a:rPr lang="en-US" sz="2400" baseline="30000" dirty="0" err="1">
                <a:solidFill>
                  <a:schemeClr val="bg1">
                    <a:lumMod val="85000"/>
                  </a:schemeClr>
                </a:solidFill>
                <a:latin typeface="SF Compact Display" panose="02000000000000000000" pitchFamily="50" charset="0"/>
              </a:rPr>
              <a:t>i+j</a:t>
            </a:r>
            <a:r>
              <a:rPr lang="en-US" sz="2400" dirty="0">
                <a:solidFill>
                  <a:schemeClr val="bg1">
                    <a:lumMod val="85000"/>
                  </a:schemeClr>
                </a:solidFill>
                <a:latin typeface="SF Compact Display" panose="02000000000000000000" pitchFamily="50" charset="0"/>
              </a:rPr>
              <a:t> </a:t>
            </a:r>
            <a:r>
              <a:rPr lang="en-US" sz="2400" dirty="0" err="1">
                <a:solidFill>
                  <a:schemeClr val="bg1">
                    <a:lumMod val="85000"/>
                  </a:schemeClr>
                </a:solidFill>
                <a:latin typeface="SF Compact Display" panose="02000000000000000000" pitchFamily="50" charset="0"/>
              </a:rPr>
              <a:t>M</a:t>
            </a:r>
            <a:r>
              <a:rPr lang="en-US" sz="2400" baseline="-25000" dirty="0" err="1">
                <a:solidFill>
                  <a:schemeClr val="bg1">
                    <a:lumMod val="85000"/>
                  </a:schemeClr>
                </a:solidFill>
                <a:latin typeface="SF Compact Display" panose="02000000000000000000" pitchFamily="50" charset="0"/>
              </a:rPr>
              <a:t>ij</a:t>
            </a:r>
            <a:endParaRPr lang="vi-VN" sz="2400" baseline="-25000" dirty="0">
              <a:solidFill>
                <a:schemeClr val="bg1">
                  <a:lumMod val="85000"/>
                </a:schemeClr>
              </a:solidFill>
              <a:latin typeface="SF Compact Display" panose="02000000000000000000" pitchFamily="50" charset="0"/>
            </a:endParaRPr>
          </a:p>
        </p:txBody>
      </p:sp>
      <p:sp>
        <p:nvSpPr>
          <p:cNvPr id="6" name="TextBox 5">
            <a:extLst>
              <a:ext uri="{FF2B5EF4-FFF2-40B4-BE49-F238E27FC236}">
                <a16:creationId xmlns:a16="http://schemas.microsoft.com/office/drawing/2014/main" id="{07D262DB-898A-EEC6-554F-2BA3B0D77E53}"/>
              </a:ext>
            </a:extLst>
          </p:cNvPr>
          <p:cNvSpPr txBox="1"/>
          <p:nvPr/>
        </p:nvSpPr>
        <p:spPr>
          <a:xfrm>
            <a:off x="1243683" y="2967335"/>
            <a:ext cx="6007210"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det(A) = 6(-1)</a:t>
            </a:r>
            <a:r>
              <a:rPr lang="en-US" sz="2400" baseline="30000" dirty="0">
                <a:solidFill>
                  <a:schemeClr val="bg1">
                    <a:lumMod val="85000"/>
                  </a:schemeClr>
                </a:solidFill>
                <a:latin typeface="SF Compact Display" panose="02000000000000000000" pitchFamily="50" charset="0"/>
              </a:rPr>
              <a:t>1+1</a:t>
            </a:r>
            <a:r>
              <a:rPr lang="en-US" sz="2400" dirty="0">
                <a:solidFill>
                  <a:schemeClr val="bg1">
                    <a:lumMod val="85000"/>
                  </a:schemeClr>
                </a:solidFill>
                <a:latin typeface="SF Compact Display" panose="02000000000000000000" pitchFamily="50" charset="0"/>
              </a:rPr>
              <a:t>M</a:t>
            </a:r>
            <a:r>
              <a:rPr lang="en-US" sz="2400" baseline="-25000" dirty="0">
                <a:solidFill>
                  <a:schemeClr val="bg1">
                    <a:lumMod val="85000"/>
                  </a:schemeClr>
                </a:solidFill>
                <a:latin typeface="SF Compact Display" panose="02000000000000000000" pitchFamily="50" charset="0"/>
              </a:rPr>
              <a:t>11</a:t>
            </a:r>
            <a:r>
              <a:rPr lang="en-US" sz="2400" dirty="0">
                <a:solidFill>
                  <a:schemeClr val="bg1">
                    <a:lumMod val="85000"/>
                  </a:schemeClr>
                </a:solidFill>
                <a:latin typeface="SF Compact Display" panose="02000000000000000000" pitchFamily="50" charset="0"/>
              </a:rPr>
              <a:t> + 24(-1)</a:t>
            </a:r>
            <a:r>
              <a:rPr lang="en-US" sz="2400" baseline="30000" dirty="0">
                <a:solidFill>
                  <a:schemeClr val="bg1">
                    <a:lumMod val="85000"/>
                  </a:schemeClr>
                </a:solidFill>
                <a:latin typeface="SF Compact Display" panose="02000000000000000000" pitchFamily="50" charset="0"/>
              </a:rPr>
              <a:t>1+2</a:t>
            </a:r>
            <a:r>
              <a:rPr lang="en-US" sz="2400" dirty="0">
                <a:solidFill>
                  <a:schemeClr val="bg1">
                    <a:lumMod val="85000"/>
                  </a:schemeClr>
                </a:solidFill>
                <a:latin typeface="SF Compact Display" panose="02000000000000000000" pitchFamily="50" charset="0"/>
              </a:rPr>
              <a:t>M</a:t>
            </a:r>
            <a:r>
              <a:rPr lang="en-US" sz="2400" baseline="-25000" dirty="0">
                <a:solidFill>
                  <a:schemeClr val="bg1">
                    <a:lumMod val="85000"/>
                  </a:schemeClr>
                </a:solidFill>
                <a:latin typeface="SF Compact Display" panose="02000000000000000000" pitchFamily="50" charset="0"/>
              </a:rPr>
              <a:t>12</a:t>
            </a:r>
            <a:r>
              <a:rPr lang="en-US" sz="2400" dirty="0">
                <a:solidFill>
                  <a:schemeClr val="bg1">
                    <a:lumMod val="85000"/>
                  </a:schemeClr>
                </a:solidFill>
                <a:latin typeface="SF Compact Display" panose="02000000000000000000" pitchFamily="50" charset="0"/>
              </a:rPr>
              <a:t> + 1(-1)</a:t>
            </a:r>
            <a:r>
              <a:rPr lang="en-US" sz="2400" baseline="30000" dirty="0">
                <a:solidFill>
                  <a:schemeClr val="bg1">
                    <a:lumMod val="85000"/>
                  </a:schemeClr>
                </a:solidFill>
                <a:latin typeface="SF Compact Display" panose="02000000000000000000" pitchFamily="50" charset="0"/>
              </a:rPr>
              <a:t>1+3</a:t>
            </a:r>
            <a:r>
              <a:rPr lang="en-US" sz="2400" dirty="0">
                <a:solidFill>
                  <a:schemeClr val="bg1">
                    <a:lumMod val="85000"/>
                  </a:schemeClr>
                </a:solidFill>
                <a:latin typeface="SF Compact Display" panose="02000000000000000000" pitchFamily="50" charset="0"/>
              </a:rPr>
              <a:t>M</a:t>
            </a:r>
            <a:r>
              <a:rPr lang="en-US" sz="2400" baseline="-25000" dirty="0">
                <a:solidFill>
                  <a:schemeClr val="bg1">
                    <a:lumMod val="85000"/>
                  </a:schemeClr>
                </a:solidFill>
                <a:latin typeface="SF Compact Display" panose="02000000000000000000" pitchFamily="50" charset="0"/>
              </a:rPr>
              <a:t>13</a:t>
            </a:r>
            <a:endParaRPr lang="vi-VN" sz="2400" baseline="-25000" dirty="0">
              <a:solidFill>
                <a:schemeClr val="bg1">
                  <a:lumMod val="85000"/>
                </a:schemeClr>
              </a:solidFill>
              <a:latin typeface="SF Compact Display" panose="02000000000000000000" pitchFamily="50" charset="0"/>
            </a:endParaRPr>
          </a:p>
        </p:txBody>
      </p:sp>
      <p:pic>
        <p:nvPicPr>
          <p:cNvPr id="19" name="Picture 18">
            <a:extLst>
              <a:ext uri="{FF2B5EF4-FFF2-40B4-BE49-F238E27FC236}">
                <a16:creationId xmlns:a16="http://schemas.microsoft.com/office/drawing/2014/main" id="{85690183-C161-D3C4-B650-6A4A5696CA65}"/>
              </a:ext>
            </a:extLst>
          </p:cNvPr>
          <p:cNvPicPr>
            <a:picLocks noChangeAspect="1"/>
          </p:cNvPicPr>
          <p:nvPr/>
        </p:nvPicPr>
        <p:blipFill>
          <a:blip r:embed="rId2"/>
          <a:stretch>
            <a:fillRect/>
          </a:stretch>
        </p:blipFill>
        <p:spPr>
          <a:xfrm>
            <a:off x="1342913" y="3497638"/>
            <a:ext cx="6207505" cy="3151667"/>
          </a:xfrm>
          <a:prstGeom prst="roundRect">
            <a:avLst>
              <a:gd name="adj" fmla="val 3974"/>
            </a:avLst>
          </a:prstGeom>
        </p:spPr>
      </p:pic>
      <p:sp>
        <p:nvSpPr>
          <p:cNvPr id="21" name="Rectangle: Rounded Corners 20">
            <a:extLst>
              <a:ext uri="{FF2B5EF4-FFF2-40B4-BE49-F238E27FC236}">
                <a16:creationId xmlns:a16="http://schemas.microsoft.com/office/drawing/2014/main" id="{F9FF60C7-164E-C93B-BB2E-91DBDAE85587}"/>
              </a:ext>
            </a:extLst>
          </p:cNvPr>
          <p:cNvSpPr/>
          <p:nvPr/>
        </p:nvSpPr>
        <p:spPr>
          <a:xfrm>
            <a:off x="8149072" y="3497638"/>
            <a:ext cx="3192027"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extBox 22">
            <a:extLst>
              <a:ext uri="{FF2B5EF4-FFF2-40B4-BE49-F238E27FC236}">
                <a16:creationId xmlns:a16="http://schemas.microsoft.com/office/drawing/2014/main" id="{1D867FF0-0C1E-B8B7-6A82-1C5C2066C51B}"/>
              </a:ext>
            </a:extLst>
          </p:cNvPr>
          <p:cNvSpPr txBox="1"/>
          <p:nvPr/>
        </p:nvSpPr>
        <p:spPr>
          <a:xfrm>
            <a:off x="8212107" y="3590998"/>
            <a:ext cx="858241"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DET:</a:t>
            </a:r>
          </a:p>
        </p:txBody>
      </p:sp>
      <p:sp>
        <p:nvSpPr>
          <p:cNvPr id="24" name="TextBox 23">
            <a:extLst>
              <a:ext uri="{FF2B5EF4-FFF2-40B4-BE49-F238E27FC236}">
                <a16:creationId xmlns:a16="http://schemas.microsoft.com/office/drawing/2014/main" id="{B4E8A455-5353-1A55-5FD4-2B09368E4352}"/>
              </a:ext>
            </a:extLst>
          </p:cNvPr>
          <p:cNvSpPr txBox="1"/>
          <p:nvPr/>
        </p:nvSpPr>
        <p:spPr>
          <a:xfrm>
            <a:off x="9208056" y="3637164"/>
            <a:ext cx="213304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441 = 65 (</a:t>
            </a:r>
            <a:r>
              <a:rPr lang="vi-VN" dirty="0" err="1">
                <a:solidFill>
                  <a:schemeClr val="bg1"/>
                </a:solidFill>
                <a:latin typeface="SF Compact Display Heavy" panose="02000000000000000000" pitchFamily="50" charset="0"/>
              </a:rPr>
              <a:t>mod</a:t>
            </a:r>
            <a:r>
              <a:rPr lang="vi-VN" dirty="0">
                <a:solidFill>
                  <a:schemeClr val="bg1"/>
                </a:solidFill>
                <a:latin typeface="SF Compact Display Heavy" panose="02000000000000000000" pitchFamily="50" charset="0"/>
              </a:rPr>
              <a:t> 94)</a:t>
            </a:r>
          </a:p>
        </p:txBody>
      </p:sp>
    </p:spTree>
    <p:extLst>
      <p:ext uri="{BB962C8B-B14F-4D97-AF65-F5344CB8AC3E}">
        <p14:creationId xmlns:p14="http://schemas.microsoft.com/office/powerpoint/2010/main" val="318964791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35" name="TextBox 34">
            <a:extLst>
              <a:ext uri="{FF2B5EF4-FFF2-40B4-BE49-F238E27FC236}">
                <a16:creationId xmlns:a16="http://schemas.microsoft.com/office/drawing/2014/main" id="{B3CBA056-C798-53E4-4E38-18CC61398E51}"/>
              </a:ext>
            </a:extLst>
          </p:cNvPr>
          <p:cNvSpPr txBox="1"/>
          <p:nvPr/>
        </p:nvSpPr>
        <p:spPr>
          <a:xfrm>
            <a:off x="257908" y="84525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1342914" y="1049012"/>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21" name="Rectangle: Rounded Corners 20">
            <a:extLst>
              <a:ext uri="{FF2B5EF4-FFF2-40B4-BE49-F238E27FC236}">
                <a16:creationId xmlns:a16="http://schemas.microsoft.com/office/drawing/2014/main" id="{F9FF60C7-164E-C93B-BB2E-91DBDAE85587}"/>
              </a:ext>
            </a:extLst>
          </p:cNvPr>
          <p:cNvSpPr/>
          <p:nvPr/>
        </p:nvSpPr>
        <p:spPr>
          <a:xfrm>
            <a:off x="4023276" y="1049012"/>
            <a:ext cx="1348824"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extBox 22">
            <a:extLst>
              <a:ext uri="{FF2B5EF4-FFF2-40B4-BE49-F238E27FC236}">
                <a16:creationId xmlns:a16="http://schemas.microsoft.com/office/drawing/2014/main" id="{1D867FF0-0C1E-B8B7-6A82-1C5C2066C51B}"/>
              </a:ext>
            </a:extLst>
          </p:cNvPr>
          <p:cNvSpPr txBox="1"/>
          <p:nvPr/>
        </p:nvSpPr>
        <p:spPr>
          <a:xfrm>
            <a:off x="4086310" y="1142372"/>
            <a:ext cx="858241"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DET:</a:t>
            </a:r>
          </a:p>
        </p:txBody>
      </p:sp>
      <p:sp>
        <p:nvSpPr>
          <p:cNvPr id="24" name="TextBox 23">
            <a:extLst>
              <a:ext uri="{FF2B5EF4-FFF2-40B4-BE49-F238E27FC236}">
                <a16:creationId xmlns:a16="http://schemas.microsoft.com/office/drawing/2014/main" id="{B4E8A455-5353-1A55-5FD4-2B09368E4352}"/>
              </a:ext>
            </a:extLst>
          </p:cNvPr>
          <p:cNvSpPr txBox="1"/>
          <p:nvPr/>
        </p:nvSpPr>
        <p:spPr>
          <a:xfrm>
            <a:off x="4842945" y="1188538"/>
            <a:ext cx="46129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8" name="TextBox 7">
            <a:extLst>
              <a:ext uri="{FF2B5EF4-FFF2-40B4-BE49-F238E27FC236}">
                <a16:creationId xmlns:a16="http://schemas.microsoft.com/office/drawing/2014/main" id="{8CBB9BE3-4D0E-1956-4F7E-B14FE6CEA9CA}"/>
              </a:ext>
            </a:extLst>
          </p:cNvPr>
          <p:cNvSpPr txBox="1"/>
          <p:nvPr/>
        </p:nvSpPr>
        <p:spPr>
          <a:xfrm>
            <a:off x="5659209" y="1142372"/>
            <a:ext cx="2388407"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 det(A)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C</a:t>
            </a:r>
            <a:r>
              <a:rPr lang="en-US" sz="2400" baseline="30000" dirty="0">
                <a:solidFill>
                  <a:schemeClr val="bg1">
                    <a:lumMod val="85000"/>
                  </a:schemeClr>
                </a:solidFill>
                <a:latin typeface="SF Compact Display" panose="02000000000000000000" pitchFamily="50" charset="0"/>
              </a:rPr>
              <a:t>T</a:t>
            </a:r>
            <a:endParaRPr lang="vi-VN" sz="2400" baseline="30000" dirty="0">
              <a:solidFill>
                <a:schemeClr val="bg1">
                  <a:lumMod val="85000"/>
                </a:schemeClr>
              </a:solidFill>
              <a:latin typeface="SF Compact Display" panose="02000000000000000000" pitchFamily="50" charset="0"/>
            </a:endParaRPr>
          </a:p>
        </p:txBody>
      </p:sp>
      <p:sp>
        <p:nvSpPr>
          <p:cNvPr id="27" name="Double Bracket 26">
            <a:extLst>
              <a:ext uri="{FF2B5EF4-FFF2-40B4-BE49-F238E27FC236}">
                <a16:creationId xmlns:a16="http://schemas.microsoft.com/office/drawing/2014/main" id="{4221179A-9DA9-E6E7-79BC-C4471B67C4CF}"/>
              </a:ext>
            </a:extLst>
          </p:cNvPr>
          <p:cNvSpPr/>
          <p:nvPr/>
        </p:nvSpPr>
        <p:spPr>
          <a:xfrm>
            <a:off x="5538355" y="3191324"/>
            <a:ext cx="6104455" cy="3395358"/>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8" name="TextBox 27">
            <a:extLst>
              <a:ext uri="{FF2B5EF4-FFF2-40B4-BE49-F238E27FC236}">
                <a16:creationId xmlns:a16="http://schemas.microsoft.com/office/drawing/2014/main" id="{1C02E2BD-62AF-C589-F4E0-98B25BE630B9}"/>
              </a:ext>
            </a:extLst>
          </p:cNvPr>
          <p:cNvSpPr txBox="1"/>
          <p:nvPr/>
        </p:nvSpPr>
        <p:spPr>
          <a:xfrm>
            <a:off x="5836284" y="3476273"/>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29" name="TextBox 28">
            <a:extLst>
              <a:ext uri="{FF2B5EF4-FFF2-40B4-BE49-F238E27FC236}">
                <a16:creationId xmlns:a16="http://schemas.microsoft.com/office/drawing/2014/main" id="{A39E36FB-13D9-BF1C-B202-BCAE70EA1204}"/>
              </a:ext>
            </a:extLst>
          </p:cNvPr>
          <p:cNvSpPr txBox="1"/>
          <p:nvPr/>
        </p:nvSpPr>
        <p:spPr>
          <a:xfrm>
            <a:off x="5863670" y="465125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30" name="TextBox 29">
            <a:extLst>
              <a:ext uri="{FF2B5EF4-FFF2-40B4-BE49-F238E27FC236}">
                <a16:creationId xmlns:a16="http://schemas.microsoft.com/office/drawing/2014/main" id="{006AB8E2-1E3F-FDBB-C225-034E985B65A0}"/>
              </a:ext>
            </a:extLst>
          </p:cNvPr>
          <p:cNvSpPr txBox="1"/>
          <p:nvPr/>
        </p:nvSpPr>
        <p:spPr>
          <a:xfrm>
            <a:off x="5849976" y="5878160"/>
            <a:ext cx="29933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50" name="Double Bracket 49">
            <a:extLst>
              <a:ext uri="{FF2B5EF4-FFF2-40B4-BE49-F238E27FC236}">
                <a16:creationId xmlns:a16="http://schemas.microsoft.com/office/drawing/2014/main" id="{143EE79C-5D40-5861-3582-97ECEC436A86}"/>
              </a:ext>
            </a:extLst>
          </p:cNvPr>
          <p:cNvSpPr/>
          <p:nvPr/>
        </p:nvSpPr>
        <p:spPr>
          <a:xfrm>
            <a:off x="6248561" y="3222789"/>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51" name="TextBox 50">
            <a:extLst>
              <a:ext uri="{FF2B5EF4-FFF2-40B4-BE49-F238E27FC236}">
                <a16:creationId xmlns:a16="http://schemas.microsoft.com/office/drawing/2014/main" id="{CD92B2D2-F781-D5A8-684E-6A7788C1EC44}"/>
              </a:ext>
            </a:extLst>
          </p:cNvPr>
          <p:cNvSpPr txBox="1"/>
          <p:nvPr/>
        </p:nvSpPr>
        <p:spPr>
          <a:xfrm>
            <a:off x="6262073" y="322278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52" name="TextBox 51">
            <a:extLst>
              <a:ext uri="{FF2B5EF4-FFF2-40B4-BE49-F238E27FC236}">
                <a16:creationId xmlns:a16="http://schemas.microsoft.com/office/drawing/2014/main" id="{737ABE31-CA6F-A27A-B0F4-460057A3BEF1}"/>
              </a:ext>
            </a:extLst>
          </p:cNvPr>
          <p:cNvSpPr txBox="1"/>
          <p:nvPr/>
        </p:nvSpPr>
        <p:spPr>
          <a:xfrm>
            <a:off x="6774972" y="322278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53" name="TextBox 52">
            <a:extLst>
              <a:ext uri="{FF2B5EF4-FFF2-40B4-BE49-F238E27FC236}">
                <a16:creationId xmlns:a16="http://schemas.microsoft.com/office/drawing/2014/main" id="{4E1F66F9-85CF-09BF-198D-4CF111AA6628}"/>
              </a:ext>
            </a:extLst>
          </p:cNvPr>
          <p:cNvSpPr txBox="1"/>
          <p:nvPr/>
        </p:nvSpPr>
        <p:spPr>
          <a:xfrm>
            <a:off x="6262073" y="3693733"/>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54" name="TextBox 53">
            <a:extLst>
              <a:ext uri="{FF2B5EF4-FFF2-40B4-BE49-F238E27FC236}">
                <a16:creationId xmlns:a16="http://schemas.microsoft.com/office/drawing/2014/main" id="{057441BB-E2A9-9DEF-94C7-EB7CEF56D7D2}"/>
              </a:ext>
            </a:extLst>
          </p:cNvPr>
          <p:cNvSpPr txBox="1"/>
          <p:nvPr/>
        </p:nvSpPr>
        <p:spPr>
          <a:xfrm>
            <a:off x="6787350" y="373143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55" name="Double Bracket 54">
            <a:extLst>
              <a:ext uri="{FF2B5EF4-FFF2-40B4-BE49-F238E27FC236}">
                <a16:creationId xmlns:a16="http://schemas.microsoft.com/office/drawing/2014/main" id="{4C82928C-A273-60AC-F6EA-163FB24FF89C}"/>
              </a:ext>
            </a:extLst>
          </p:cNvPr>
          <p:cNvSpPr/>
          <p:nvPr/>
        </p:nvSpPr>
        <p:spPr>
          <a:xfrm>
            <a:off x="8177496" y="3186765"/>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56" name="TextBox 55">
            <a:extLst>
              <a:ext uri="{FF2B5EF4-FFF2-40B4-BE49-F238E27FC236}">
                <a16:creationId xmlns:a16="http://schemas.microsoft.com/office/drawing/2014/main" id="{94C6B0BA-933F-7EC0-E076-F747529B063D}"/>
              </a:ext>
            </a:extLst>
          </p:cNvPr>
          <p:cNvSpPr txBox="1"/>
          <p:nvPr/>
        </p:nvSpPr>
        <p:spPr>
          <a:xfrm>
            <a:off x="8191008" y="318676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13</a:t>
            </a:r>
          </a:p>
        </p:txBody>
      </p:sp>
      <p:sp>
        <p:nvSpPr>
          <p:cNvPr id="57" name="TextBox 56">
            <a:extLst>
              <a:ext uri="{FF2B5EF4-FFF2-40B4-BE49-F238E27FC236}">
                <a16:creationId xmlns:a16="http://schemas.microsoft.com/office/drawing/2014/main" id="{33297849-12F1-7702-E10D-A471F228AAE5}"/>
              </a:ext>
            </a:extLst>
          </p:cNvPr>
          <p:cNvSpPr txBox="1"/>
          <p:nvPr/>
        </p:nvSpPr>
        <p:spPr>
          <a:xfrm>
            <a:off x="8703907" y="318676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58" name="TextBox 57">
            <a:extLst>
              <a:ext uri="{FF2B5EF4-FFF2-40B4-BE49-F238E27FC236}">
                <a16:creationId xmlns:a16="http://schemas.microsoft.com/office/drawing/2014/main" id="{4B90FA70-1191-B026-749C-1CCBBE8565DF}"/>
              </a:ext>
            </a:extLst>
          </p:cNvPr>
          <p:cNvSpPr txBox="1"/>
          <p:nvPr/>
        </p:nvSpPr>
        <p:spPr>
          <a:xfrm>
            <a:off x="8191007" y="3657709"/>
            <a:ext cx="45824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a:t>
            </a:r>
            <a:endParaRPr lang="vi-VN" dirty="0">
              <a:solidFill>
                <a:schemeClr val="bg1"/>
              </a:solidFill>
              <a:latin typeface="SF Compact Display Heavy" panose="02000000000000000000" pitchFamily="50" charset="0"/>
            </a:endParaRPr>
          </a:p>
        </p:txBody>
      </p:sp>
      <p:sp>
        <p:nvSpPr>
          <p:cNvPr id="59" name="TextBox 58">
            <a:extLst>
              <a:ext uri="{FF2B5EF4-FFF2-40B4-BE49-F238E27FC236}">
                <a16:creationId xmlns:a16="http://schemas.microsoft.com/office/drawing/2014/main" id="{08ACEB8A-F67C-B80B-265C-6523668B0ABA}"/>
              </a:ext>
            </a:extLst>
          </p:cNvPr>
          <p:cNvSpPr txBox="1"/>
          <p:nvPr/>
        </p:nvSpPr>
        <p:spPr>
          <a:xfrm>
            <a:off x="8716285" y="369540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60" name="Double Bracket 59">
            <a:extLst>
              <a:ext uri="{FF2B5EF4-FFF2-40B4-BE49-F238E27FC236}">
                <a16:creationId xmlns:a16="http://schemas.microsoft.com/office/drawing/2014/main" id="{A7AD979D-F7C8-19D8-E0A6-3212F30EEDE6}"/>
              </a:ext>
            </a:extLst>
          </p:cNvPr>
          <p:cNvSpPr/>
          <p:nvPr/>
        </p:nvSpPr>
        <p:spPr>
          <a:xfrm>
            <a:off x="10116714" y="3219148"/>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61" name="TextBox 60">
            <a:extLst>
              <a:ext uri="{FF2B5EF4-FFF2-40B4-BE49-F238E27FC236}">
                <a16:creationId xmlns:a16="http://schemas.microsoft.com/office/drawing/2014/main" id="{27B2F4F6-0F07-0C18-C55E-BA0D0096E6AB}"/>
              </a:ext>
            </a:extLst>
          </p:cNvPr>
          <p:cNvSpPr txBox="1"/>
          <p:nvPr/>
        </p:nvSpPr>
        <p:spPr>
          <a:xfrm>
            <a:off x="10130226" y="321914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13</a:t>
            </a:r>
          </a:p>
        </p:txBody>
      </p:sp>
      <p:sp>
        <p:nvSpPr>
          <p:cNvPr id="62" name="TextBox 61">
            <a:extLst>
              <a:ext uri="{FF2B5EF4-FFF2-40B4-BE49-F238E27FC236}">
                <a16:creationId xmlns:a16="http://schemas.microsoft.com/office/drawing/2014/main" id="{6A657A80-B14B-25E5-80B2-C2F7FBB19454}"/>
              </a:ext>
            </a:extLst>
          </p:cNvPr>
          <p:cNvSpPr txBox="1"/>
          <p:nvPr/>
        </p:nvSpPr>
        <p:spPr>
          <a:xfrm>
            <a:off x="10643125" y="321914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63" name="TextBox 62">
            <a:extLst>
              <a:ext uri="{FF2B5EF4-FFF2-40B4-BE49-F238E27FC236}">
                <a16:creationId xmlns:a16="http://schemas.microsoft.com/office/drawing/2014/main" id="{6AE4D691-BA8B-CD3A-88F2-B940752A2304}"/>
              </a:ext>
            </a:extLst>
          </p:cNvPr>
          <p:cNvSpPr txBox="1"/>
          <p:nvPr/>
        </p:nvSpPr>
        <p:spPr>
          <a:xfrm>
            <a:off x="10130225" y="3690092"/>
            <a:ext cx="45824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a:t>
            </a:r>
            <a:endParaRPr lang="vi-VN" dirty="0">
              <a:solidFill>
                <a:schemeClr val="bg1"/>
              </a:solidFill>
              <a:latin typeface="SF Compact Display Heavy" panose="02000000000000000000" pitchFamily="50" charset="0"/>
            </a:endParaRPr>
          </a:p>
        </p:txBody>
      </p:sp>
      <p:sp>
        <p:nvSpPr>
          <p:cNvPr id="64" name="TextBox 63">
            <a:extLst>
              <a:ext uri="{FF2B5EF4-FFF2-40B4-BE49-F238E27FC236}">
                <a16:creationId xmlns:a16="http://schemas.microsoft.com/office/drawing/2014/main" id="{883975E8-D0AA-2E68-96C8-2B03852444CE}"/>
              </a:ext>
            </a:extLst>
          </p:cNvPr>
          <p:cNvSpPr txBox="1"/>
          <p:nvPr/>
        </p:nvSpPr>
        <p:spPr>
          <a:xfrm>
            <a:off x="10655503" y="3727790"/>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65" name="Double Bracket 64">
            <a:extLst>
              <a:ext uri="{FF2B5EF4-FFF2-40B4-BE49-F238E27FC236}">
                <a16:creationId xmlns:a16="http://schemas.microsoft.com/office/drawing/2014/main" id="{860921AC-E909-F075-7B1E-02D520BEE377}"/>
              </a:ext>
            </a:extLst>
          </p:cNvPr>
          <p:cNvSpPr/>
          <p:nvPr/>
        </p:nvSpPr>
        <p:spPr>
          <a:xfrm>
            <a:off x="6246211" y="4466589"/>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66" name="TextBox 65">
            <a:extLst>
              <a:ext uri="{FF2B5EF4-FFF2-40B4-BE49-F238E27FC236}">
                <a16:creationId xmlns:a16="http://schemas.microsoft.com/office/drawing/2014/main" id="{1953C057-6436-F089-7165-75684DFB75D5}"/>
              </a:ext>
            </a:extLst>
          </p:cNvPr>
          <p:cNvSpPr txBox="1"/>
          <p:nvPr/>
        </p:nvSpPr>
        <p:spPr>
          <a:xfrm>
            <a:off x="6259723" y="4466589"/>
            <a:ext cx="45824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24</a:t>
            </a:r>
            <a:endParaRPr lang="vi-VN" dirty="0">
              <a:solidFill>
                <a:schemeClr val="bg1"/>
              </a:solidFill>
              <a:latin typeface="SF Compact Display Heavy" panose="02000000000000000000" pitchFamily="50" charset="0"/>
            </a:endParaRPr>
          </a:p>
        </p:txBody>
      </p:sp>
      <p:sp>
        <p:nvSpPr>
          <p:cNvPr id="67" name="TextBox 66">
            <a:extLst>
              <a:ext uri="{FF2B5EF4-FFF2-40B4-BE49-F238E27FC236}">
                <a16:creationId xmlns:a16="http://schemas.microsoft.com/office/drawing/2014/main" id="{200F2BF6-2DDE-432C-54EF-F19ED3A137F0}"/>
              </a:ext>
            </a:extLst>
          </p:cNvPr>
          <p:cNvSpPr txBox="1"/>
          <p:nvPr/>
        </p:nvSpPr>
        <p:spPr>
          <a:xfrm>
            <a:off x="6772622" y="446658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68" name="TextBox 67">
            <a:extLst>
              <a:ext uri="{FF2B5EF4-FFF2-40B4-BE49-F238E27FC236}">
                <a16:creationId xmlns:a16="http://schemas.microsoft.com/office/drawing/2014/main" id="{3CE576AE-B349-7B8B-07C2-B696A3CF0A23}"/>
              </a:ext>
            </a:extLst>
          </p:cNvPr>
          <p:cNvSpPr txBox="1"/>
          <p:nvPr/>
        </p:nvSpPr>
        <p:spPr>
          <a:xfrm>
            <a:off x="6259722" y="4937533"/>
            <a:ext cx="4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69" name="TextBox 68">
            <a:extLst>
              <a:ext uri="{FF2B5EF4-FFF2-40B4-BE49-F238E27FC236}">
                <a16:creationId xmlns:a16="http://schemas.microsoft.com/office/drawing/2014/main" id="{F9CB7AA9-41AA-2A64-C3EF-989643363400}"/>
              </a:ext>
            </a:extLst>
          </p:cNvPr>
          <p:cNvSpPr txBox="1"/>
          <p:nvPr/>
        </p:nvSpPr>
        <p:spPr>
          <a:xfrm>
            <a:off x="6785000" y="497523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70" name="Double Bracket 69">
            <a:extLst>
              <a:ext uri="{FF2B5EF4-FFF2-40B4-BE49-F238E27FC236}">
                <a16:creationId xmlns:a16="http://schemas.microsoft.com/office/drawing/2014/main" id="{7D5FD928-4BA1-69EC-157A-1C36DBF9FD48}"/>
              </a:ext>
            </a:extLst>
          </p:cNvPr>
          <p:cNvSpPr/>
          <p:nvPr/>
        </p:nvSpPr>
        <p:spPr>
          <a:xfrm>
            <a:off x="8177496" y="4430565"/>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71" name="TextBox 70">
            <a:extLst>
              <a:ext uri="{FF2B5EF4-FFF2-40B4-BE49-F238E27FC236}">
                <a16:creationId xmlns:a16="http://schemas.microsoft.com/office/drawing/2014/main" id="{2FB6342A-0B17-CD8A-EE56-D31D7A9C4E51}"/>
              </a:ext>
            </a:extLst>
          </p:cNvPr>
          <p:cNvSpPr txBox="1"/>
          <p:nvPr/>
        </p:nvSpPr>
        <p:spPr>
          <a:xfrm>
            <a:off x="8191008" y="443056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72" name="TextBox 71">
            <a:extLst>
              <a:ext uri="{FF2B5EF4-FFF2-40B4-BE49-F238E27FC236}">
                <a16:creationId xmlns:a16="http://schemas.microsoft.com/office/drawing/2014/main" id="{1E76354C-5BB4-DA28-804B-8F2F2A902868}"/>
              </a:ext>
            </a:extLst>
          </p:cNvPr>
          <p:cNvSpPr txBox="1"/>
          <p:nvPr/>
        </p:nvSpPr>
        <p:spPr>
          <a:xfrm>
            <a:off x="8703907" y="443056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73" name="TextBox 72">
            <a:extLst>
              <a:ext uri="{FF2B5EF4-FFF2-40B4-BE49-F238E27FC236}">
                <a16:creationId xmlns:a16="http://schemas.microsoft.com/office/drawing/2014/main" id="{70F686D5-247B-D25F-59A7-4A3732B8F0CE}"/>
              </a:ext>
            </a:extLst>
          </p:cNvPr>
          <p:cNvSpPr txBox="1"/>
          <p:nvPr/>
        </p:nvSpPr>
        <p:spPr>
          <a:xfrm>
            <a:off x="8191007" y="4901509"/>
            <a:ext cx="45824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a:t>
            </a:r>
            <a:endParaRPr lang="vi-VN" dirty="0">
              <a:solidFill>
                <a:schemeClr val="bg1"/>
              </a:solidFill>
              <a:latin typeface="SF Compact Display Heavy" panose="02000000000000000000" pitchFamily="50" charset="0"/>
            </a:endParaRPr>
          </a:p>
        </p:txBody>
      </p:sp>
      <p:sp>
        <p:nvSpPr>
          <p:cNvPr id="74" name="TextBox 73">
            <a:extLst>
              <a:ext uri="{FF2B5EF4-FFF2-40B4-BE49-F238E27FC236}">
                <a16:creationId xmlns:a16="http://schemas.microsoft.com/office/drawing/2014/main" id="{80CC6556-68F3-1541-75A9-AFDDFED82356}"/>
              </a:ext>
            </a:extLst>
          </p:cNvPr>
          <p:cNvSpPr txBox="1"/>
          <p:nvPr/>
        </p:nvSpPr>
        <p:spPr>
          <a:xfrm>
            <a:off x="8716285" y="493920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75" name="Double Bracket 74">
            <a:extLst>
              <a:ext uri="{FF2B5EF4-FFF2-40B4-BE49-F238E27FC236}">
                <a16:creationId xmlns:a16="http://schemas.microsoft.com/office/drawing/2014/main" id="{505DEE82-829B-3D9F-FC9A-87BF84C23321}"/>
              </a:ext>
            </a:extLst>
          </p:cNvPr>
          <p:cNvSpPr/>
          <p:nvPr/>
        </p:nvSpPr>
        <p:spPr>
          <a:xfrm>
            <a:off x="10116714" y="4432844"/>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76" name="TextBox 75">
            <a:extLst>
              <a:ext uri="{FF2B5EF4-FFF2-40B4-BE49-F238E27FC236}">
                <a16:creationId xmlns:a16="http://schemas.microsoft.com/office/drawing/2014/main" id="{785D96E7-2349-E2EC-9C63-2E07EBE44492}"/>
              </a:ext>
            </a:extLst>
          </p:cNvPr>
          <p:cNvSpPr txBox="1"/>
          <p:nvPr/>
        </p:nvSpPr>
        <p:spPr>
          <a:xfrm>
            <a:off x="10130226" y="4432844"/>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77" name="TextBox 76">
            <a:extLst>
              <a:ext uri="{FF2B5EF4-FFF2-40B4-BE49-F238E27FC236}">
                <a16:creationId xmlns:a16="http://schemas.microsoft.com/office/drawing/2014/main" id="{8AB55AEF-092B-C450-1942-C92C79D4D2BC}"/>
              </a:ext>
            </a:extLst>
          </p:cNvPr>
          <p:cNvSpPr txBox="1"/>
          <p:nvPr/>
        </p:nvSpPr>
        <p:spPr>
          <a:xfrm>
            <a:off x="10643125" y="4432844"/>
            <a:ext cx="45687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78" name="TextBox 77">
            <a:extLst>
              <a:ext uri="{FF2B5EF4-FFF2-40B4-BE49-F238E27FC236}">
                <a16:creationId xmlns:a16="http://schemas.microsoft.com/office/drawing/2014/main" id="{846D7E9B-450D-E079-56C9-DDE969F7DC4E}"/>
              </a:ext>
            </a:extLst>
          </p:cNvPr>
          <p:cNvSpPr txBox="1"/>
          <p:nvPr/>
        </p:nvSpPr>
        <p:spPr>
          <a:xfrm>
            <a:off x="10130225" y="4903788"/>
            <a:ext cx="45824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a:t>
            </a:r>
            <a:endParaRPr lang="vi-VN" dirty="0">
              <a:solidFill>
                <a:schemeClr val="bg1"/>
              </a:solidFill>
              <a:latin typeface="SF Compact Display Heavy" panose="02000000000000000000" pitchFamily="50" charset="0"/>
            </a:endParaRPr>
          </a:p>
        </p:txBody>
      </p:sp>
      <p:sp>
        <p:nvSpPr>
          <p:cNvPr id="79" name="TextBox 78">
            <a:extLst>
              <a:ext uri="{FF2B5EF4-FFF2-40B4-BE49-F238E27FC236}">
                <a16:creationId xmlns:a16="http://schemas.microsoft.com/office/drawing/2014/main" id="{80E9815D-DABF-7883-5357-B0859AACC952}"/>
              </a:ext>
            </a:extLst>
          </p:cNvPr>
          <p:cNvSpPr txBox="1"/>
          <p:nvPr/>
        </p:nvSpPr>
        <p:spPr>
          <a:xfrm>
            <a:off x="10655503" y="4941486"/>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80" name="Double Bracket 79">
            <a:extLst>
              <a:ext uri="{FF2B5EF4-FFF2-40B4-BE49-F238E27FC236}">
                <a16:creationId xmlns:a16="http://schemas.microsoft.com/office/drawing/2014/main" id="{A6378C44-E4FB-241D-EC0C-9A5B6B549A09}"/>
              </a:ext>
            </a:extLst>
          </p:cNvPr>
          <p:cNvSpPr/>
          <p:nvPr/>
        </p:nvSpPr>
        <p:spPr>
          <a:xfrm>
            <a:off x="6246211" y="5624676"/>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81" name="TextBox 80">
            <a:extLst>
              <a:ext uri="{FF2B5EF4-FFF2-40B4-BE49-F238E27FC236}">
                <a16:creationId xmlns:a16="http://schemas.microsoft.com/office/drawing/2014/main" id="{826E4EAE-588B-E00E-FA3A-735E6E726984}"/>
              </a:ext>
            </a:extLst>
          </p:cNvPr>
          <p:cNvSpPr txBox="1"/>
          <p:nvPr/>
        </p:nvSpPr>
        <p:spPr>
          <a:xfrm>
            <a:off x="6259723" y="5624676"/>
            <a:ext cx="45824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24</a:t>
            </a:r>
            <a:endParaRPr lang="vi-VN" dirty="0">
              <a:solidFill>
                <a:schemeClr val="bg1"/>
              </a:solidFill>
              <a:latin typeface="SF Compact Display Heavy" panose="02000000000000000000" pitchFamily="50" charset="0"/>
            </a:endParaRPr>
          </a:p>
        </p:txBody>
      </p:sp>
      <p:sp>
        <p:nvSpPr>
          <p:cNvPr id="82" name="TextBox 81">
            <a:extLst>
              <a:ext uri="{FF2B5EF4-FFF2-40B4-BE49-F238E27FC236}">
                <a16:creationId xmlns:a16="http://schemas.microsoft.com/office/drawing/2014/main" id="{C8C53820-1544-B2FA-2B1B-44452FEF9A50}"/>
              </a:ext>
            </a:extLst>
          </p:cNvPr>
          <p:cNvSpPr txBox="1"/>
          <p:nvPr/>
        </p:nvSpPr>
        <p:spPr>
          <a:xfrm>
            <a:off x="6772622" y="5624676"/>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83" name="TextBox 82">
            <a:extLst>
              <a:ext uri="{FF2B5EF4-FFF2-40B4-BE49-F238E27FC236}">
                <a16:creationId xmlns:a16="http://schemas.microsoft.com/office/drawing/2014/main" id="{FEA6D741-7DE4-D209-7A04-6F00BC722D0E}"/>
              </a:ext>
            </a:extLst>
          </p:cNvPr>
          <p:cNvSpPr txBox="1"/>
          <p:nvPr/>
        </p:nvSpPr>
        <p:spPr>
          <a:xfrm>
            <a:off x="6259722" y="6095620"/>
            <a:ext cx="4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84" name="TextBox 83">
            <a:extLst>
              <a:ext uri="{FF2B5EF4-FFF2-40B4-BE49-F238E27FC236}">
                <a16:creationId xmlns:a16="http://schemas.microsoft.com/office/drawing/2014/main" id="{88E65E2C-F4E2-AF28-1F35-4C46ED383250}"/>
              </a:ext>
            </a:extLst>
          </p:cNvPr>
          <p:cNvSpPr txBox="1"/>
          <p:nvPr/>
        </p:nvSpPr>
        <p:spPr>
          <a:xfrm>
            <a:off x="6785000" y="613331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85" name="Double Bracket 84">
            <a:extLst>
              <a:ext uri="{FF2B5EF4-FFF2-40B4-BE49-F238E27FC236}">
                <a16:creationId xmlns:a16="http://schemas.microsoft.com/office/drawing/2014/main" id="{77F753AB-50B9-6C1D-ACC9-BC906D63ADCB}"/>
              </a:ext>
            </a:extLst>
          </p:cNvPr>
          <p:cNvSpPr/>
          <p:nvPr/>
        </p:nvSpPr>
        <p:spPr>
          <a:xfrm>
            <a:off x="8177496" y="5586978"/>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86" name="TextBox 85">
            <a:extLst>
              <a:ext uri="{FF2B5EF4-FFF2-40B4-BE49-F238E27FC236}">
                <a16:creationId xmlns:a16="http://schemas.microsoft.com/office/drawing/2014/main" id="{48F90C03-6848-AB4A-B1F8-57E98134E810}"/>
              </a:ext>
            </a:extLst>
          </p:cNvPr>
          <p:cNvSpPr txBox="1"/>
          <p:nvPr/>
        </p:nvSpPr>
        <p:spPr>
          <a:xfrm>
            <a:off x="8191008" y="558697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87" name="TextBox 86">
            <a:extLst>
              <a:ext uri="{FF2B5EF4-FFF2-40B4-BE49-F238E27FC236}">
                <a16:creationId xmlns:a16="http://schemas.microsoft.com/office/drawing/2014/main" id="{126A2900-9294-5354-BEDA-1E3DB7ECAB50}"/>
              </a:ext>
            </a:extLst>
          </p:cNvPr>
          <p:cNvSpPr txBox="1"/>
          <p:nvPr/>
        </p:nvSpPr>
        <p:spPr>
          <a:xfrm>
            <a:off x="8703907" y="558697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88" name="TextBox 87">
            <a:extLst>
              <a:ext uri="{FF2B5EF4-FFF2-40B4-BE49-F238E27FC236}">
                <a16:creationId xmlns:a16="http://schemas.microsoft.com/office/drawing/2014/main" id="{EDFB8C39-9B97-E496-31A1-40DBEE34EED9}"/>
              </a:ext>
            </a:extLst>
          </p:cNvPr>
          <p:cNvSpPr txBox="1"/>
          <p:nvPr/>
        </p:nvSpPr>
        <p:spPr>
          <a:xfrm>
            <a:off x="8191007" y="6057922"/>
            <a:ext cx="4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13</a:t>
            </a:r>
          </a:p>
        </p:txBody>
      </p:sp>
      <p:sp>
        <p:nvSpPr>
          <p:cNvPr id="89" name="TextBox 88">
            <a:extLst>
              <a:ext uri="{FF2B5EF4-FFF2-40B4-BE49-F238E27FC236}">
                <a16:creationId xmlns:a16="http://schemas.microsoft.com/office/drawing/2014/main" id="{E50BC1F9-7C6F-8991-B7DC-DF2455FC315B}"/>
              </a:ext>
            </a:extLst>
          </p:cNvPr>
          <p:cNvSpPr txBox="1"/>
          <p:nvPr/>
        </p:nvSpPr>
        <p:spPr>
          <a:xfrm>
            <a:off x="8716285" y="6095620"/>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90" name="Double Bracket 89">
            <a:extLst>
              <a:ext uri="{FF2B5EF4-FFF2-40B4-BE49-F238E27FC236}">
                <a16:creationId xmlns:a16="http://schemas.microsoft.com/office/drawing/2014/main" id="{FE01EE20-57E2-FB93-8C96-8ABC10DA3082}"/>
              </a:ext>
            </a:extLst>
          </p:cNvPr>
          <p:cNvSpPr/>
          <p:nvPr/>
        </p:nvSpPr>
        <p:spPr>
          <a:xfrm>
            <a:off x="10116714" y="5585304"/>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91" name="TextBox 90">
            <a:extLst>
              <a:ext uri="{FF2B5EF4-FFF2-40B4-BE49-F238E27FC236}">
                <a16:creationId xmlns:a16="http://schemas.microsoft.com/office/drawing/2014/main" id="{AC036783-EE2E-7EB0-1F87-513C53D12B3D}"/>
              </a:ext>
            </a:extLst>
          </p:cNvPr>
          <p:cNvSpPr txBox="1"/>
          <p:nvPr/>
        </p:nvSpPr>
        <p:spPr>
          <a:xfrm>
            <a:off x="10130226" y="5585304"/>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92" name="TextBox 91">
            <a:extLst>
              <a:ext uri="{FF2B5EF4-FFF2-40B4-BE49-F238E27FC236}">
                <a16:creationId xmlns:a16="http://schemas.microsoft.com/office/drawing/2014/main" id="{7CE099B1-A3E7-DC80-60EA-37A04F8B211D}"/>
              </a:ext>
            </a:extLst>
          </p:cNvPr>
          <p:cNvSpPr txBox="1"/>
          <p:nvPr/>
        </p:nvSpPr>
        <p:spPr>
          <a:xfrm>
            <a:off x="10643125" y="5585304"/>
            <a:ext cx="45687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93" name="TextBox 92">
            <a:extLst>
              <a:ext uri="{FF2B5EF4-FFF2-40B4-BE49-F238E27FC236}">
                <a16:creationId xmlns:a16="http://schemas.microsoft.com/office/drawing/2014/main" id="{3C9B8D50-D3A5-2DBD-BEE8-9B062095CB7D}"/>
              </a:ext>
            </a:extLst>
          </p:cNvPr>
          <p:cNvSpPr txBox="1"/>
          <p:nvPr/>
        </p:nvSpPr>
        <p:spPr>
          <a:xfrm>
            <a:off x="10130225" y="6056248"/>
            <a:ext cx="4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13</a:t>
            </a:r>
          </a:p>
        </p:txBody>
      </p:sp>
      <p:sp>
        <p:nvSpPr>
          <p:cNvPr id="94" name="TextBox 93">
            <a:extLst>
              <a:ext uri="{FF2B5EF4-FFF2-40B4-BE49-F238E27FC236}">
                <a16:creationId xmlns:a16="http://schemas.microsoft.com/office/drawing/2014/main" id="{838C576A-48BC-D0DE-F562-B6DE49D607D9}"/>
              </a:ext>
            </a:extLst>
          </p:cNvPr>
          <p:cNvSpPr txBox="1"/>
          <p:nvPr/>
        </p:nvSpPr>
        <p:spPr>
          <a:xfrm>
            <a:off x="10655503" y="6093946"/>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95" name="TextBox 94">
            <a:extLst>
              <a:ext uri="{FF2B5EF4-FFF2-40B4-BE49-F238E27FC236}">
                <a16:creationId xmlns:a16="http://schemas.microsoft.com/office/drawing/2014/main" id="{10DDE66C-8AEA-8A6A-8409-76BF364B9856}"/>
              </a:ext>
            </a:extLst>
          </p:cNvPr>
          <p:cNvSpPr txBox="1"/>
          <p:nvPr/>
        </p:nvSpPr>
        <p:spPr>
          <a:xfrm>
            <a:off x="7761618" y="3476273"/>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6" name="TextBox 95">
            <a:extLst>
              <a:ext uri="{FF2B5EF4-FFF2-40B4-BE49-F238E27FC236}">
                <a16:creationId xmlns:a16="http://schemas.microsoft.com/office/drawing/2014/main" id="{DDE16227-631F-2724-C353-FDCA6D5BDAF2}"/>
              </a:ext>
            </a:extLst>
          </p:cNvPr>
          <p:cNvSpPr txBox="1"/>
          <p:nvPr/>
        </p:nvSpPr>
        <p:spPr>
          <a:xfrm>
            <a:off x="7789004" y="465125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7" name="TextBox 96">
            <a:extLst>
              <a:ext uri="{FF2B5EF4-FFF2-40B4-BE49-F238E27FC236}">
                <a16:creationId xmlns:a16="http://schemas.microsoft.com/office/drawing/2014/main" id="{B8A3599D-9B99-1147-AC15-CC74B0F41846}"/>
              </a:ext>
            </a:extLst>
          </p:cNvPr>
          <p:cNvSpPr txBox="1"/>
          <p:nvPr/>
        </p:nvSpPr>
        <p:spPr>
          <a:xfrm>
            <a:off x="7775310" y="5878160"/>
            <a:ext cx="29933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8" name="TextBox 97">
            <a:extLst>
              <a:ext uri="{FF2B5EF4-FFF2-40B4-BE49-F238E27FC236}">
                <a16:creationId xmlns:a16="http://schemas.microsoft.com/office/drawing/2014/main" id="{D4B214CD-E268-BB1A-6CE1-5A1AD76D6587}"/>
              </a:ext>
            </a:extLst>
          </p:cNvPr>
          <p:cNvSpPr txBox="1"/>
          <p:nvPr/>
        </p:nvSpPr>
        <p:spPr>
          <a:xfrm>
            <a:off x="9685882" y="3476273"/>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9" name="TextBox 98">
            <a:extLst>
              <a:ext uri="{FF2B5EF4-FFF2-40B4-BE49-F238E27FC236}">
                <a16:creationId xmlns:a16="http://schemas.microsoft.com/office/drawing/2014/main" id="{73306175-CC74-C6ED-618D-B4524FBC2EB4}"/>
              </a:ext>
            </a:extLst>
          </p:cNvPr>
          <p:cNvSpPr txBox="1"/>
          <p:nvPr/>
        </p:nvSpPr>
        <p:spPr>
          <a:xfrm>
            <a:off x="9713268" y="465125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00" name="TextBox 99">
            <a:extLst>
              <a:ext uri="{FF2B5EF4-FFF2-40B4-BE49-F238E27FC236}">
                <a16:creationId xmlns:a16="http://schemas.microsoft.com/office/drawing/2014/main" id="{88B11747-5818-6AB0-502F-35A869CF0F55}"/>
              </a:ext>
            </a:extLst>
          </p:cNvPr>
          <p:cNvSpPr txBox="1"/>
          <p:nvPr/>
        </p:nvSpPr>
        <p:spPr>
          <a:xfrm>
            <a:off x="9699574" y="5878160"/>
            <a:ext cx="29933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cxnSp>
        <p:nvCxnSpPr>
          <p:cNvPr id="101" name="Straight Connector 100">
            <a:extLst>
              <a:ext uri="{FF2B5EF4-FFF2-40B4-BE49-F238E27FC236}">
                <a16:creationId xmlns:a16="http://schemas.microsoft.com/office/drawing/2014/main" id="{BEC328E5-5988-7870-A3FE-3A0FCE8E1113}"/>
              </a:ext>
            </a:extLst>
          </p:cNvPr>
          <p:cNvCxnSpPr>
            <a:cxnSpLocks/>
          </p:cNvCxnSpPr>
          <p:nvPr/>
        </p:nvCxnSpPr>
        <p:spPr>
          <a:xfrm>
            <a:off x="7463796" y="1604037"/>
            <a:ext cx="26861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C05C22A-A89D-739F-FE46-92545393BD35}"/>
              </a:ext>
            </a:extLst>
          </p:cNvPr>
          <p:cNvCxnSpPr>
            <a:cxnSpLocks/>
          </p:cNvCxnSpPr>
          <p:nvPr/>
        </p:nvCxnSpPr>
        <p:spPr>
          <a:xfrm>
            <a:off x="7611764" y="1604037"/>
            <a:ext cx="0" cy="1466823"/>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pic>
        <p:nvPicPr>
          <p:cNvPr id="104" name="Picture 103">
            <a:extLst>
              <a:ext uri="{FF2B5EF4-FFF2-40B4-BE49-F238E27FC236}">
                <a16:creationId xmlns:a16="http://schemas.microsoft.com/office/drawing/2014/main" id="{6A01784A-2BF0-F70D-5320-57F44971EED2}"/>
              </a:ext>
            </a:extLst>
          </p:cNvPr>
          <p:cNvPicPr>
            <a:picLocks noChangeAspect="1"/>
          </p:cNvPicPr>
          <p:nvPr/>
        </p:nvPicPr>
        <p:blipFill>
          <a:blip r:embed="rId2"/>
          <a:stretch>
            <a:fillRect/>
          </a:stretch>
        </p:blipFill>
        <p:spPr>
          <a:xfrm>
            <a:off x="12214691" y="3186765"/>
            <a:ext cx="5420481" cy="3362794"/>
          </a:xfrm>
          <a:prstGeom prst="rect">
            <a:avLst/>
          </a:prstGeom>
        </p:spPr>
      </p:pic>
    </p:spTree>
    <p:extLst>
      <p:ext uri="{BB962C8B-B14F-4D97-AF65-F5344CB8AC3E}">
        <p14:creationId xmlns:p14="http://schemas.microsoft.com/office/powerpoint/2010/main" val="396097317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25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nodeType="clickEffect">
                                  <p:stCondLst>
                                    <p:cond delay="0"/>
                                  </p:stCondLst>
                                  <p:childTnLst>
                                    <p:set>
                                      <p:cBhvr>
                                        <p:cTn id="11" dur="1" fill="hold">
                                          <p:stCondLst>
                                            <p:cond delay="0"/>
                                          </p:stCondLst>
                                        </p:cTn>
                                        <p:tgtEl>
                                          <p:spTgt spid="101"/>
                                        </p:tgtEl>
                                        <p:attrNameLst>
                                          <p:attrName>style.visibility</p:attrName>
                                        </p:attrNameLst>
                                      </p:cBhvr>
                                      <p:to>
                                        <p:strVal val="visible"/>
                                      </p:to>
                                    </p:set>
                                    <p:animEffect transition="in" filter="barn(outVertical)">
                                      <p:cBhvr>
                                        <p:cTn id="12" dur="500"/>
                                        <p:tgtEl>
                                          <p:spTgt spid="101"/>
                                        </p:tgtEl>
                                      </p:cBhvr>
                                    </p:animEffect>
                                  </p:childTnLst>
                                </p:cTn>
                              </p:par>
                              <p:par>
                                <p:cTn id="13" presetID="22" presetClass="entr" presetSubtype="1" fill="hold" nodeType="withEffect">
                                  <p:stCondLst>
                                    <p:cond delay="100"/>
                                  </p:stCondLst>
                                  <p:childTnLst>
                                    <p:set>
                                      <p:cBhvr>
                                        <p:cTn id="14" dur="1" fill="hold">
                                          <p:stCondLst>
                                            <p:cond delay="0"/>
                                          </p:stCondLst>
                                        </p:cTn>
                                        <p:tgtEl>
                                          <p:spTgt spid="102"/>
                                        </p:tgtEl>
                                        <p:attrNameLst>
                                          <p:attrName>style.visibility</p:attrName>
                                        </p:attrNameLst>
                                      </p:cBhvr>
                                      <p:to>
                                        <p:strVal val="visible"/>
                                      </p:to>
                                    </p:set>
                                    <p:animEffect transition="in" filter="wipe(up)">
                                      <p:cBhvr>
                                        <p:cTn id="15" dur="500"/>
                                        <p:tgtEl>
                                          <p:spTgt spid="102"/>
                                        </p:tgtEl>
                                      </p:cBhvr>
                                    </p:animEffect>
                                  </p:childTnLst>
                                </p:cTn>
                              </p:par>
                            </p:childTnLst>
                          </p:cTn>
                        </p:par>
                        <p:par>
                          <p:cTn id="16" fill="hold">
                            <p:stCondLst>
                              <p:cond delay="600"/>
                            </p:stCondLst>
                            <p:childTnLst>
                              <p:par>
                                <p:cTn id="17" presetID="10" presetClass="entr" presetSubtype="0" fill="hold" grpId="0"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500"/>
                                        <p:tgtEl>
                                          <p:spTgt spid="5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500"/>
                                        <p:tgtEl>
                                          <p:spTgt spid="5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8"/>
                                        </p:tgtEl>
                                        <p:attrNameLst>
                                          <p:attrName>style.visibility</p:attrName>
                                        </p:attrNameLst>
                                      </p:cBhvr>
                                      <p:to>
                                        <p:strVal val="visible"/>
                                      </p:to>
                                    </p:set>
                                    <p:animEffect transition="in" filter="fade">
                                      <p:cBhvr>
                                        <p:cTn id="55" dur="500"/>
                                        <p:tgtEl>
                                          <p:spTgt spid="5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59"/>
                                        </p:tgtEl>
                                        <p:attrNameLst>
                                          <p:attrName>style.visibility</p:attrName>
                                        </p:attrNameLst>
                                      </p:cBhvr>
                                      <p:to>
                                        <p:strVal val="visible"/>
                                      </p:to>
                                    </p:set>
                                    <p:animEffect transition="in" filter="fade">
                                      <p:cBhvr>
                                        <p:cTn id="58" dur="500"/>
                                        <p:tgtEl>
                                          <p:spTgt spid="5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500"/>
                                        <p:tgtEl>
                                          <p:spTgt spid="60"/>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2"/>
                                        </p:tgtEl>
                                        <p:attrNameLst>
                                          <p:attrName>style.visibility</p:attrName>
                                        </p:attrNameLst>
                                      </p:cBhvr>
                                      <p:to>
                                        <p:strVal val="visible"/>
                                      </p:to>
                                    </p:set>
                                    <p:animEffect transition="in" filter="fade">
                                      <p:cBhvr>
                                        <p:cTn id="67" dur="500"/>
                                        <p:tgtEl>
                                          <p:spTgt spid="62"/>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3"/>
                                        </p:tgtEl>
                                        <p:attrNameLst>
                                          <p:attrName>style.visibility</p:attrName>
                                        </p:attrNameLst>
                                      </p:cBhvr>
                                      <p:to>
                                        <p:strVal val="visible"/>
                                      </p:to>
                                    </p:set>
                                    <p:animEffect transition="in" filter="fade">
                                      <p:cBhvr>
                                        <p:cTn id="70" dur="500"/>
                                        <p:tgtEl>
                                          <p:spTgt spid="63"/>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4"/>
                                        </p:tgtEl>
                                        <p:attrNameLst>
                                          <p:attrName>style.visibility</p:attrName>
                                        </p:attrNameLst>
                                      </p:cBhvr>
                                      <p:to>
                                        <p:strVal val="visible"/>
                                      </p:to>
                                    </p:set>
                                    <p:animEffect transition="in" filter="fade">
                                      <p:cBhvr>
                                        <p:cTn id="73" dur="500"/>
                                        <p:tgtEl>
                                          <p:spTgt spid="64"/>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5"/>
                                        </p:tgtEl>
                                        <p:attrNameLst>
                                          <p:attrName>style.visibility</p:attrName>
                                        </p:attrNameLst>
                                      </p:cBhvr>
                                      <p:to>
                                        <p:strVal val="visible"/>
                                      </p:to>
                                    </p:set>
                                    <p:animEffect transition="in" filter="fade">
                                      <p:cBhvr>
                                        <p:cTn id="76" dur="500"/>
                                        <p:tgtEl>
                                          <p:spTgt spid="6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6"/>
                                        </p:tgtEl>
                                        <p:attrNameLst>
                                          <p:attrName>style.visibility</p:attrName>
                                        </p:attrNameLst>
                                      </p:cBhvr>
                                      <p:to>
                                        <p:strVal val="visible"/>
                                      </p:to>
                                    </p:set>
                                    <p:animEffect transition="in" filter="fade">
                                      <p:cBhvr>
                                        <p:cTn id="79" dur="500"/>
                                        <p:tgtEl>
                                          <p:spTgt spid="66"/>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67"/>
                                        </p:tgtEl>
                                        <p:attrNameLst>
                                          <p:attrName>style.visibility</p:attrName>
                                        </p:attrNameLst>
                                      </p:cBhvr>
                                      <p:to>
                                        <p:strVal val="visible"/>
                                      </p:to>
                                    </p:set>
                                    <p:animEffect transition="in" filter="fade">
                                      <p:cBhvr>
                                        <p:cTn id="82" dur="500"/>
                                        <p:tgtEl>
                                          <p:spTgt spid="67"/>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68"/>
                                        </p:tgtEl>
                                        <p:attrNameLst>
                                          <p:attrName>style.visibility</p:attrName>
                                        </p:attrNameLst>
                                      </p:cBhvr>
                                      <p:to>
                                        <p:strVal val="visible"/>
                                      </p:to>
                                    </p:set>
                                    <p:animEffect transition="in" filter="fade">
                                      <p:cBhvr>
                                        <p:cTn id="85" dur="500"/>
                                        <p:tgtEl>
                                          <p:spTgt spid="68"/>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70"/>
                                        </p:tgtEl>
                                        <p:attrNameLst>
                                          <p:attrName>style.visibility</p:attrName>
                                        </p:attrNameLst>
                                      </p:cBhvr>
                                      <p:to>
                                        <p:strVal val="visible"/>
                                      </p:to>
                                    </p:set>
                                    <p:animEffect transition="in" filter="fade">
                                      <p:cBhvr>
                                        <p:cTn id="91" dur="500"/>
                                        <p:tgtEl>
                                          <p:spTgt spid="70"/>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71"/>
                                        </p:tgtEl>
                                        <p:attrNameLst>
                                          <p:attrName>style.visibility</p:attrName>
                                        </p:attrNameLst>
                                      </p:cBhvr>
                                      <p:to>
                                        <p:strVal val="visible"/>
                                      </p:to>
                                    </p:set>
                                    <p:animEffect transition="in" filter="fade">
                                      <p:cBhvr>
                                        <p:cTn id="94" dur="500"/>
                                        <p:tgtEl>
                                          <p:spTgt spid="71"/>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72"/>
                                        </p:tgtEl>
                                        <p:attrNameLst>
                                          <p:attrName>style.visibility</p:attrName>
                                        </p:attrNameLst>
                                      </p:cBhvr>
                                      <p:to>
                                        <p:strVal val="visible"/>
                                      </p:to>
                                    </p:set>
                                    <p:animEffect transition="in" filter="fade">
                                      <p:cBhvr>
                                        <p:cTn id="97" dur="500"/>
                                        <p:tgtEl>
                                          <p:spTgt spid="72"/>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73"/>
                                        </p:tgtEl>
                                        <p:attrNameLst>
                                          <p:attrName>style.visibility</p:attrName>
                                        </p:attrNameLst>
                                      </p:cBhvr>
                                      <p:to>
                                        <p:strVal val="visible"/>
                                      </p:to>
                                    </p:set>
                                    <p:animEffect transition="in" filter="fade">
                                      <p:cBhvr>
                                        <p:cTn id="100" dur="500"/>
                                        <p:tgtEl>
                                          <p:spTgt spid="73"/>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74"/>
                                        </p:tgtEl>
                                        <p:attrNameLst>
                                          <p:attrName>style.visibility</p:attrName>
                                        </p:attrNameLst>
                                      </p:cBhvr>
                                      <p:to>
                                        <p:strVal val="visible"/>
                                      </p:to>
                                    </p:set>
                                    <p:animEffect transition="in" filter="fade">
                                      <p:cBhvr>
                                        <p:cTn id="103" dur="500"/>
                                        <p:tgtEl>
                                          <p:spTgt spid="74"/>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75"/>
                                        </p:tgtEl>
                                        <p:attrNameLst>
                                          <p:attrName>style.visibility</p:attrName>
                                        </p:attrNameLst>
                                      </p:cBhvr>
                                      <p:to>
                                        <p:strVal val="visible"/>
                                      </p:to>
                                    </p:set>
                                    <p:animEffect transition="in" filter="fade">
                                      <p:cBhvr>
                                        <p:cTn id="106" dur="500"/>
                                        <p:tgtEl>
                                          <p:spTgt spid="75"/>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76"/>
                                        </p:tgtEl>
                                        <p:attrNameLst>
                                          <p:attrName>style.visibility</p:attrName>
                                        </p:attrNameLst>
                                      </p:cBhvr>
                                      <p:to>
                                        <p:strVal val="visible"/>
                                      </p:to>
                                    </p:set>
                                    <p:animEffect transition="in" filter="fade">
                                      <p:cBhvr>
                                        <p:cTn id="109" dur="500"/>
                                        <p:tgtEl>
                                          <p:spTgt spid="76"/>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77"/>
                                        </p:tgtEl>
                                        <p:attrNameLst>
                                          <p:attrName>style.visibility</p:attrName>
                                        </p:attrNameLst>
                                      </p:cBhvr>
                                      <p:to>
                                        <p:strVal val="visible"/>
                                      </p:to>
                                    </p:set>
                                    <p:animEffect transition="in" filter="fade">
                                      <p:cBhvr>
                                        <p:cTn id="112" dur="500"/>
                                        <p:tgtEl>
                                          <p:spTgt spid="77"/>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78"/>
                                        </p:tgtEl>
                                        <p:attrNameLst>
                                          <p:attrName>style.visibility</p:attrName>
                                        </p:attrNameLst>
                                      </p:cBhvr>
                                      <p:to>
                                        <p:strVal val="visible"/>
                                      </p:to>
                                    </p:set>
                                    <p:animEffect transition="in" filter="fade">
                                      <p:cBhvr>
                                        <p:cTn id="115" dur="500"/>
                                        <p:tgtEl>
                                          <p:spTgt spid="78"/>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79"/>
                                        </p:tgtEl>
                                        <p:attrNameLst>
                                          <p:attrName>style.visibility</p:attrName>
                                        </p:attrNameLst>
                                      </p:cBhvr>
                                      <p:to>
                                        <p:strVal val="visible"/>
                                      </p:to>
                                    </p:set>
                                    <p:animEffect transition="in" filter="fade">
                                      <p:cBhvr>
                                        <p:cTn id="118" dur="500"/>
                                        <p:tgtEl>
                                          <p:spTgt spid="79"/>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80"/>
                                        </p:tgtEl>
                                        <p:attrNameLst>
                                          <p:attrName>style.visibility</p:attrName>
                                        </p:attrNameLst>
                                      </p:cBhvr>
                                      <p:to>
                                        <p:strVal val="visible"/>
                                      </p:to>
                                    </p:set>
                                    <p:animEffect transition="in" filter="fade">
                                      <p:cBhvr>
                                        <p:cTn id="121" dur="500"/>
                                        <p:tgtEl>
                                          <p:spTgt spid="80"/>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81"/>
                                        </p:tgtEl>
                                        <p:attrNameLst>
                                          <p:attrName>style.visibility</p:attrName>
                                        </p:attrNameLst>
                                      </p:cBhvr>
                                      <p:to>
                                        <p:strVal val="visible"/>
                                      </p:to>
                                    </p:set>
                                    <p:animEffect transition="in" filter="fade">
                                      <p:cBhvr>
                                        <p:cTn id="124" dur="500"/>
                                        <p:tgtEl>
                                          <p:spTgt spid="81"/>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82"/>
                                        </p:tgtEl>
                                        <p:attrNameLst>
                                          <p:attrName>style.visibility</p:attrName>
                                        </p:attrNameLst>
                                      </p:cBhvr>
                                      <p:to>
                                        <p:strVal val="visible"/>
                                      </p:to>
                                    </p:set>
                                    <p:animEffect transition="in" filter="fade">
                                      <p:cBhvr>
                                        <p:cTn id="127" dur="500"/>
                                        <p:tgtEl>
                                          <p:spTgt spid="82"/>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83"/>
                                        </p:tgtEl>
                                        <p:attrNameLst>
                                          <p:attrName>style.visibility</p:attrName>
                                        </p:attrNameLst>
                                      </p:cBhvr>
                                      <p:to>
                                        <p:strVal val="visible"/>
                                      </p:to>
                                    </p:set>
                                    <p:animEffect transition="in" filter="fade">
                                      <p:cBhvr>
                                        <p:cTn id="130" dur="500"/>
                                        <p:tgtEl>
                                          <p:spTgt spid="83"/>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84"/>
                                        </p:tgtEl>
                                        <p:attrNameLst>
                                          <p:attrName>style.visibility</p:attrName>
                                        </p:attrNameLst>
                                      </p:cBhvr>
                                      <p:to>
                                        <p:strVal val="visible"/>
                                      </p:to>
                                    </p:set>
                                    <p:animEffect transition="in" filter="fade">
                                      <p:cBhvr>
                                        <p:cTn id="133" dur="500"/>
                                        <p:tgtEl>
                                          <p:spTgt spid="84"/>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85"/>
                                        </p:tgtEl>
                                        <p:attrNameLst>
                                          <p:attrName>style.visibility</p:attrName>
                                        </p:attrNameLst>
                                      </p:cBhvr>
                                      <p:to>
                                        <p:strVal val="visible"/>
                                      </p:to>
                                    </p:set>
                                    <p:animEffect transition="in" filter="fade">
                                      <p:cBhvr>
                                        <p:cTn id="136" dur="500"/>
                                        <p:tgtEl>
                                          <p:spTgt spid="85"/>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86"/>
                                        </p:tgtEl>
                                        <p:attrNameLst>
                                          <p:attrName>style.visibility</p:attrName>
                                        </p:attrNameLst>
                                      </p:cBhvr>
                                      <p:to>
                                        <p:strVal val="visible"/>
                                      </p:to>
                                    </p:set>
                                    <p:animEffect transition="in" filter="fade">
                                      <p:cBhvr>
                                        <p:cTn id="139" dur="500"/>
                                        <p:tgtEl>
                                          <p:spTgt spid="86"/>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87"/>
                                        </p:tgtEl>
                                        <p:attrNameLst>
                                          <p:attrName>style.visibility</p:attrName>
                                        </p:attrNameLst>
                                      </p:cBhvr>
                                      <p:to>
                                        <p:strVal val="visible"/>
                                      </p:to>
                                    </p:set>
                                    <p:animEffect transition="in" filter="fade">
                                      <p:cBhvr>
                                        <p:cTn id="142" dur="500"/>
                                        <p:tgtEl>
                                          <p:spTgt spid="87"/>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88"/>
                                        </p:tgtEl>
                                        <p:attrNameLst>
                                          <p:attrName>style.visibility</p:attrName>
                                        </p:attrNameLst>
                                      </p:cBhvr>
                                      <p:to>
                                        <p:strVal val="visible"/>
                                      </p:to>
                                    </p:set>
                                    <p:animEffect transition="in" filter="fade">
                                      <p:cBhvr>
                                        <p:cTn id="145" dur="500"/>
                                        <p:tgtEl>
                                          <p:spTgt spid="88"/>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89"/>
                                        </p:tgtEl>
                                        <p:attrNameLst>
                                          <p:attrName>style.visibility</p:attrName>
                                        </p:attrNameLst>
                                      </p:cBhvr>
                                      <p:to>
                                        <p:strVal val="visible"/>
                                      </p:to>
                                    </p:set>
                                    <p:animEffect transition="in" filter="fade">
                                      <p:cBhvr>
                                        <p:cTn id="148" dur="500"/>
                                        <p:tgtEl>
                                          <p:spTgt spid="89"/>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90"/>
                                        </p:tgtEl>
                                        <p:attrNameLst>
                                          <p:attrName>style.visibility</p:attrName>
                                        </p:attrNameLst>
                                      </p:cBhvr>
                                      <p:to>
                                        <p:strVal val="visible"/>
                                      </p:to>
                                    </p:set>
                                    <p:animEffect transition="in" filter="fade">
                                      <p:cBhvr>
                                        <p:cTn id="151" dur="500"/>
                                        <p:tgtEl>
                                          <p:spTgt spid="90"/>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91"/>
                                        </p:tgtEl>
                                        <p:attrNameLst>
                                          <p:attrName>style.visibility</p:attrName>
                                        </p:attrNameLst>
                                      </p:cBhvr>
                                      <p:to>
                                        <p:strVal val="visible"/>
                                      </p:to>
                                    </p:set>
                                    <p:animEffect transition="in" filter="fade">
                                      <p:cBhvr>
                                        <p:cTn id="154" dur="500"/>
                                        <p:tgtEl>
                                          <p:spTgt spid="91"/>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92"/>
                                        </p:tgtEl>
                                        <p:attrNameLst>
                                          <p:attrName>style.visibility</p:attrName>
                                        </p:attrNameLst>
                                      </p:cBhvr>
                                      <p:to>
                                        <p:strVal val="visible"/>
                                      </p:to>
                                    </p:set>
                                    <p:animEffect transition="in" filter="fade">
                                      <p:cBhvr>
                                        <p:cTn id="157" dur="500"/>
                                        <p:tgtEl>
                                          <p:spTgt spid="92"/>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93"/>
                                        </p:tgtEl>
                                        <p:attrNameLst>
                                          <p:attrName>style.visibility</p:attrName>
                                        </p:attrNameLst>
                                      </p:cBhvr>
                                      <p:to>
                                        <p:strVal val="visible"/>
                                      </p:to>
                                    </p:set>
                                    <p:animEffect transition="in" filter="fade">
                                      <p:cBhvr>
                                        <p:cTn id="160" dur="500"/>
                                        <p:tgtEl>
                                          <p:spTgt spid="93"/>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94"/>
                                        </p:tgtEl>
                                        <p:attrNameLst>
                                          <p:attrName>style.visibility</p:attrName>
                                        </p:attrNameLst>
                                      </p:cBhvr>
                                      <p:to>
                                        <p:strVal val="visible"/>
                                      </p:to>
                                    </p:set>
                                    <p:animEffect transition="in" filter="fade">
                                      <p:cBhvr>
                                        <p:cTn id="163" dur="500"/>
                                        <p:tgtEl>
                                          <p:spTgt spid="94"/>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95"/>
                                        </p:tgtEl>
                                        <p:attrNameLst>
                                          <p:attrName>style.visibility</p:attrName>
                                        </p:attrNameLst>
                                      </p:cBhvr>
                                      <p:to>
                                        <p:strVal val="visible"/>
                                      </p:to>
                                    </p:set>
                                    <p:animEffect transition="in" filter="fade">
                                      <p:cBhvr>
                                        <p:cTn id="166" dur="500"/>
                                        <p:tgtEl>
                                          <p:spTgt spid="95"/>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96"/>
                                        </p:tgtEl>
                                        <p:attrNameLst>
                                          <p:attrName>style.visibility</p:attrName>
                                        </p:attrNameLst>
                                      </p:cBhvr>
                                      <p:to>
                                        <p:strVal val="visible"/>
                                      </p:to>
                                    </p:set>
                                    <p:animEffect transition="in" filter="fade">
                                      <p:cBhvr>
                                        <p:cTn id="169" dur="500"/>
                                        <p:tgtEl>
                                          <p:spTgt spid="96"/>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97"/>
                                        </p:tgtEl>
                                        <p:attrNameLst>
                                          <p:attrName>style.visibility</p:attrName>
                                        </p:attrNameLst>
                                      </p:cBhvr>
                                      <p:to>
                                        <p:strVal val="visible"/>
                                      </p:to>
                                    </p:set>
                                    <p:animEffect transition="in" filter="fade">
                                      <p:cBhvr>
                                        <p:cTn id="172" dur="500"/>
                                        <p:tgtEl>
                                          <p:spTgt spid="97"/>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98"/>
                                        </p:tgtEl>
                                        <p:attrNameLst>
                                          <p:attrName>style.visibility</p:attrName>
                                        </p:attrNameLst>
                                      </p:cBhvr>
                                      <p:to>
                                        <p:strVal val="visible"/>
                                      </p:to>
                                    </p:set>
                                    <p:animEffect transition="in" filter="fade">
                                      <p:cBhvr>
                                        <p:cTn id="175" dur="500"/>
                                        <p:tgtEl>
                                          <p:spTgt spid="98"/>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99"/>
                                        </p:tgtEl>
                                        <p:attrNameLst>
                                          <p:attrName>style.visibility</p:attrName>
                                        </p:attrNameLst>
                                      </p:cBhvr>
                                      <p:to>
                                        <p:strVal val="visible"/>
                                      </p:to>
                                    </p:set>
                                    <p:animEffect transition="in" filter="fade">
                                      <p:cBhvr>
                                        <p:cTn id="178" dur="500"/>
                                        <p:tgtEl>
                                          <p:spTgt spid="99"/>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100"/>
                                        </p:tgtEl>
                                        <p:attrNameLst>
                                          <p:attrName>style.visibility</p:attrName>
                                        </p:attrNameLst>
                                      </p:cBhvr>
                                      <p:to>
                                        <p:strVal val="visible"/>
                                      </p:to>
                                    </p:set>
                                    <p:animEffect transition="in" filter="fade">
                                      <p:cBhvr>
                                        <p:cTn id="181"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7" grpId="0" animBg="1"/>
      <p:bldP spid="28" grpId="0"/>
      <p:bldP spid="29" grpId="0"/>
      <p:bldP spid="30" grpId="0"/>
      <p:bldP spid="50" grpId="0" animBg="1"/>
      <p:bldP spid="51" grpId="0"/>
      <p:bldP spid="52" grpId="0"/>
      <p:bldP spid="53" grpId="0"/>
      <p:bldP spid="54" grpId="0"/>
      <p:bldP spid="55" grpId="0" animBg="1"/>
      <p:bldP spid="56" grpId="0"/>
      <p:bldP spid="57" grpId="0"/>
      <p:bldP spid="58" grpId="0"/>
      <p:bldP spid="59" grpId="0"/>
      <p:bldP spid="60" grpId="0" animBg="1"/>
      <p:bldP spid="61" grpId="0"/>
      <p:bldP spid="62" grpId="0"/>
      <p:bldP spid="63" grpId="0"/>
      <p:bldP spid="64" grpId="0"/>
      <p:bldP spid="65" grpId="0" animBg="1"/>
      <p:bldP spid="66" grpId="0"/>
      <p:bldP spid="67" grpId="0"/>
      <p:bldP spid="68" grpId="0"/>
      <p:bldP spid="69" grpId="0"/>
      <p:bldP spid="70" grpId="0" animBg="1"/>
      <p:bldP spid="71" grpId="0"/>
      <p:bldP spid="72" grpId="0"/>
      <p:bldP spid="73" grpId="0"/>
      <p:bldP spid="74" grpId="0"/>
      <p:bldP spid="75" grpId="0" animBg="1"/>
      <p:bldP spid="76" grpId="0"/>
      <p:bldP spid="77" grpId="0"/>
      <p:bldP spid="78" grpId="0"/>
      <p:bldP spid="79" grpId="0"/>
      <p:bldP spid="80" grpId="0" animBg="1"/>
      <p:bldP spid="81" grpId="0"/>
      <p:bldP spid="82" grpId="0"/>
      <p:bldP spid="83" grpId="0"/>
      <p:bldP spid="84" grpId="0"/>
      <p:bldP spid="85" grpId="0" animBg="1"/>
      <p:bldP spid="86" grpId="0"/>
      <p:bldP spid="87" grpId="0"/>
      <p:bldP spid="88" grpId="0"/>
      <p:bldP spid="89" grpId="0"/>
      <p:bldP spid="90" grpId="0" animBg="1"/>
      <p:bldP spid="91" grpId="0"/>
      <p:bldP spid="92" grpId="0"/>
      <p:bldP spid="93" grpId="0"/>
      <p:bldP spid="94" grpId="0"/>
      <p:bldP spid="95" grpId="0"/>
      <p:bldP spid="96" grpId="0"/>
      <p:bldP spid="97" grpId="0"/>
      <p:bldP spid="98" grpId="0"/>
      <p:bldP spid="99" grpId="0"/>
      <p:bldP spid="100"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35" name="TextBox 34">
            <a:extLst>
              <a:ext uri="{FF2B5EF4-FFF2-40B4-BE49-F238E27FC236}">
                <a16:creationId xmlns:a16="http://schemas.microsoft.com/office/drawing/2014/main" id="{B3CBA056-C798-53E4-4E38-18CC61398E51}"/>
              </a:ext>
            </a:extLst>
          </p:cNvPr>
          <p:cNvSpPr txBox="1"/>
          <p:nvPr/>
        </p:nvSpPr>
        <p:spPr>
          <a:xfrm>
            <a:off x="257908" y="84525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1342914" y="1049012"/>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21" name="Rectangle: Rounded Corners 20">
            <a:extLst>
              <a:ext uri="{FF2B5EF4-FFF2-40B4-BE49-F238E27FC236}">
                <a16:creationId xmlns:a16="http://schemas.microsoft.com/office/drawing/2014/main" id="{F9FF60C7-164E-C93B-BB2E-91DBDAE85587}"/>
              </a:ext>
            </a:extLst>
          </p:cNvPr>
          <p:cNvSpPr/>
          <p:nvPr/>
        </p:nvSpPr>
        <p:spPr>
          <a:xfrm>
            <a:off x="4023276" y="1049012"/>
            <a:ext cx="1348824"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extBox 22">
            <a:extLst>
              <a:ext uri="{FF2B5EF4-FFF2-40B4-BE49-F238E27FC236}">
                <a16:creationId xmlns:a16="http://schemas.microsoft.com/office/drawing/2014/main" id="{1D867FF0-0C1E-B8B7-6A82-1C5C2066C51B}"/>
              </a:ext>
            </a:extLst>
          </p:cNvPr>
          <p:cNvSpPr txBox="1"/>
          <p:nvPr/>
        </p:nvSpPr>
        <p:spPr>
          <a:xfrm>
            <a:off x="4086310" y="1142372"/>
            <a:ext cx="858241"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DET:</a:t>
            </a:r>
          </a:p>
        </p:txBody>
      </p:sp>
      <p:sp>
        <p:nvSpPr>
          <p:cNvPr id="24" name="TextBox 23">
            <a:extLst>
              <a:ext uri="{FF2B5EF4-FFF2-40B4-BE49-F238E27FC236}">
                <a16:creationId xmlns:a16="http://schemas.microsoft.com/office/drawing/2014/main" id="{B4E8A455-5353-1A55-5FD4-2B09368E4352}"/>
              </a:ext>
            </a:extLst>
          </p:cNvPr>
          <p:cNvSpPr txBox="1"/>
          <p:nvPr/>
        </p:nvSpPr>
        <p:spPr>
          <a:xfrm>
            <a:off x="4842945" y="1188538"/>
            <a:ext cx="46129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27" name="Double Bracket 26">
            <a:extLst>
              <a:ext uri="{FF2B5EF4-FFF2-40B4-BE49-F238E27FC236}">
                <a16:creationId xmlns:a16="http://schemas.microsoft.com/office/drawing/2014/main" id="{4221179A-9DA9-E6E7-79BC-C4471B67C4CF}"/>
              </a:ext>
            </a:extLst>
          </p:cNvPr>
          <p:cNvSpPr/>
          <p:nvPr/>
        </p:nvSpPr>
        <p:spPr>
          <a:xfrm>
            <a:off x="443594" y="3191324"/>
            <a:ext cx="6104455" cy="3395358"/>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8" name="TextBox 27">
            <a:extLst>
              <a:ext uri="{FF2B5EF4-FFF2-40B4-BE49-F238E27FC236}">
                <a16:creationId xmlns:a16="http://schemas.microsoft.com/office/drawing/2014/main" id="{1C02E2BD-62AF-C589-F4E0-98B25BE630B9}"/>
              </a:ext>
            </a:extLst>
          </p:cNvPr>
          <p:cNvSpPr txBox="1"/>
          <p:nvPr/>
        </p:nvSpPr>
        <p:spPr>
          <a:xfrm>
            <a:off x="741523" y="3476273"/>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29" name="TextBox 28">
            <a:extLst>
              <a:ext uri="{FF2B5EF4-FFF2-40B4-BE49-F238E27FC236}">
                <a16:creationId xmlns:a16="http://schemas.microsoft.com/office/drawing/2014/main" id="{A39E36FB-13D9-BF1C-B202-BCAE70EA1204}"/>
              </a:ext>
            </a:extLst>
          </p:cNvPr>
          <p:cNvSpPr txBox="1"/>
          <p:nvPr/>
        </p:nvSpPr>
        <p:spPr>
          <a:xfrm>
            <a:off x="768909" y="465125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30" name="TextBox 29">
            <a:extLst>
              <a:ext uri="{FF2B5EF4-FFF2-40B4-BE49-F238E27FC236}">
                <a16:creationId xmlns:a16="http://schemas.microsoft.com/office/drawing/2014/main" id="{006AB8E2-1E3F-FDBB-C225-034E985B65A0}"/>
              </a:ext>
            </a:extLst>
          </p:cNvPr>
          <p:cNvSpPr txBox="1"/>
          <p:nvPr/>
        </p:nvSpPr>
        <p:spPr>
          <a:xfrm>
            <a:off x="755215" y="5878160"/>
            <a:ext cx="29933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50" name="Double Bracket 49">
            <a:extLst>
              <a:ext uri="{FF2B5EF4-FFF2-40B4-BE49-F238E27FC236}">
                <a16:creationId xmlns:a16="http://schemas.microsoft.com/office/drawing/2014/main" id="{143EE79C-5D40-5861-3582-97ECEC436A86}"/>
              </a:ext>
            </a:extLst>
          </p:cNvPr>
          <p:cNvSpPr/>
          <p:nvPr/>
        </p:nvSpPr>
        <p:spPr>
          <a:xfrm>
            <a:off x="1153800" y="3222789"/>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51" name="TextBox 50">
            <a:extLst>
              <a:ext uri="{FF2B5EF4-FFF2-40B4-BE49-F238E27FC236}">
                <a16:creationId xmlns:a16="http://schemas.microsoft.com/office/drawing/2014/main" id="{CD92B2D2-F781-D5A8-684E-6A7788C1EC44}"/>
              </a:ext>
            </a:extLst>
          </p:cNvPr>
          <p:cNvSpPr txBox="1"/>
          <p:nvPr/>
        </p:nvSpPr>
        <p:spPr>
          <a:xfrm>
            <a:off x="1167312" y="322278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52" name="TextBox 51">
            <a:extLst>
              <a:ext uri="{FF2B5EF4-FFF2-40B4-BE49-F238E27FC236}">
                <a16:creationId xmlns:a16="http://schemas.microsoft.com/office/drawing/2014/main" id="{737ABE31-CA6F-A27A-B0F4-460057A3BEF1}"/>
              </a:ext>
            </a:extLst>
          </p:cNvPr>
          <p:cNvSpPr txBox="1"/>
          <p:nvPr/>
        </p:nvSpPr>
        <p:spPr>
          <a:xfrm>
            <a:off x="1680211" y="322278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53" name="TextBox 52">
            <a:extLst>
              <a:ext uri="{FF2B5EF4-FFF2-40B4-BE49-F238E27FC236}">
                <a16:creationId xmlns:a16="http://schemas.microsoft.com/office/drawing/2014/main" id="{4E1F66F9-85CF-09BF-198D-4CF111AA6628}"/>
              </a:ext>
            </a:extLst>
          </p:cNvPr>
          <p:cNvSpPr txBox="1"/>
          <p:nvPr/>
        </p:nvSpPr>
        <p:spPr>
          <a:xfrm>
            <a:off x="1167312" y="3693733"/>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54" name="TextBox 53">
            <a:extLst>
              <a:ext uri="{FF2B5EF4-FFF2-40B4-BE49-F238E27FC236}">
                <a16:creationId xmlns:a16="http://schemas.microsoft.com/office/drawing/2014/main" id="{057441BB-E2A9-9DEF-94C7-EB7CEF56D7D2}"/>
              </a:ext>
            </a:extLst>
          </p:cNvPr>
          <p:cNvSpPr txBox="1"/>
          <p:nvPr/>
        </p:nvSpPr>
        <p:spPr>
          <a:xfrm>
            <a:off x="1692589" y="373143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55" name="Double Bracket 54">
            <a:extLst>
              <a:ext uri="{FF2B5EF4-FFF2-40B4-BE49-F238E27FC236}">
                <a16:creationId xmlns:a16="http://schemas.microsoft.com/office/drawing/2014/main" id="{4C82928C-A273-60AC-F6EA-163FB24FF89C}"/>
              </a:ext>
            </a:extLst>
          </p:cNvPr>
          <p:cNvSpPr/>
          <p:nvPr/>
        </p:nvSpPr>
        <p:spPr>
          <a:xfrm>
            <a:off x="3082735" y="3186765"/>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56" name="TextBox 55">
            <a:extLst>
              <a:ext uri="{FF2B5EF4-FFF2-40B4-BE49-F238E27FC236}">
                <a16:creationId xmlns:a16="http://schemas.microsoft.com/office/drawing/2014/main" id="{94C6B0BA-933F-7EC0-E076-F747529B063D}"/>
              </a:ext>
            </a:extLst>
          </p:cNvPr>
          <p:cNvSpPr txBox="1"/>
          <p:nvPr/>
        </p:nvSpPr>
        <p:spPr>
          <a:xfrm>
            <a:off x="3096247" y="318676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13</a:t>
            </a:r>
          </a:p>
        </p:txBody>
      </p:sp>
      <p:sp>
        <p:nvSpPr>
          <p:cNvPr id="57" name="TextBox 56">
            <a:extLst>
              <a:ext uri="{FF2B5EF4-FFF2-40B4-BE49-F238E27FC236}">
                <a16:creationId xmlns:a16="http://schemas.microsoft.com/office/drawing/2014/main" id="{33297849-12F1-7702-E10D-A471F228AAE5}"/>
              </a:ext>
            </a:extLst>
          </p:cNvPr>
          <p:cNvSpPr txBox="1"/>
          <p:nvPr/>
        </p:nvSpPr>
        <p:spPr>
          <a:xfrm>
            <a:off x="3609146" y="318676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58" name="TextBox 57">
            <a:extLst>
              <a:ext uri="{FF2B5EF4-FFF2-40B4-BE49-F238E27FC236}">
                <a16:creationId xmlns:a16="http://schemas.microsoft.com/office/drawing/2014/main" id="{4B90FA70-1191-B026-749C-1CCBBE8565DF}"/>
              </a:ext>
            </a:extLst>
          </p:cNvPr>
          <p:cNvSpPr txBox="1"/>
          <p:nvPr/>
        </p:nvSpPr>
        <p:spPr>
          <a:xfrm>
            <a:off x="3096246" y="3657709"/>
            <a:ext cx="45824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a:t>
            </a:r>
            <a:endParaRPr lang="vi-VN" dirty="0">
              <a:solidFill>
                <a:schemeClr val="bg1"/>
              </a:solidFill>
              <a:latin typeface="SF Compact Display Heavy" panose="02000000000000000000" pitchFamily="50" charset="0"/>
            </a:endParaRPr>
          </a:p>
        </p:txBody>
      </p:sp>
      <p:sp>
        <p:nvSpPr>
          <p:cNvPr id="59" name="TextBox 58">
            <a:extLst>
              <a:ext uri="{FF2B5EF4-FFF2-40B4-BE49-F238E27FC236}">
                <a16:creationId xmlns:a16="http://schemas.microsoft.com/office/drawing/2014/main" id="{08ACEB8A-F67C-B80B-265C-6523668B0ABA}"/>
              </a:ext>
            </a:extLst>
          </p:cNvPr>
          <p:cNvSpPr txBox="1"/>
          <p:nvPr/>
        </p:nvSpPr>
        <p:spPr>
          <a:xfrm>
            <a:off x="3621524" y="369540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60" name="Double Bracket 59">
            <a:extLst>
              <a:ext uri="{FF2B5EF4-FFF2-40B4-BE49-F238E27FC236}">
                <a16:creationId xmlns:a16="http://schemas.microsoft.com/office/drawing/2014/main" id="{A7AD979D-F7C8-19D8-E0A6-3212F30EEDE6}"/>
              </a:ext>
            </a:extLst>
          </p:cNvPr>
          <p:cNvSpPr/>
          <p:nvPr/>
        </p:nvSpPr>
        <p:spPr>
          <a:xfrm>
            <a:off x="5021953" y="3219148"/>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61" name="TextBox 60">
            <a:extLst>
              <a:ext uri="{FF2B5EF4-FFF2-40B4-BE49-F238E27FC236}">
                <a16:creationId xmlns:a16="http://schemas.microsoft.com/office/drawing/2014/main" id="{27B2F4F6-0F07-0C18-C55E-BA0D0096E6AB}"/>
              </a:ext>
            </a:extLst>
          </p:cNvPr>
          <p:cNvSpPr txBox="1"/>
          <p:nvPr/>
        </p:nvSpPr>
        <p:spPr>
          <a:xfrm>
            <a:off x="5035465" y="321914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13</a:t>
            </a:r>
          </a:p>
        </p:txBody>
      </p:sp>
      <p:sp>
        <p:nvSpPr>
          <p:cNvPr id="62" name="TextBox 61">
            <a:extLst>
              <a:ext uri="{FF2B5EF4-FFF2-40B4-BE49-F238E27FC236}">
                <a16:creationId xmlns:a16="http://schemas.microsoft.com/office/drawing/2014/main" id="{6A657A80-B14B-25E5-80B2-C2F7FBB19454}"/>
              </a:ext>
            </a:extLst>
          </p:cNvPr>
          <p:cNvSpPr txBox="1"/>
          <p:nvPr/>
        </p:nvSpPr>
        <p:spPr>
          <a:xfrm>
            <a:off x="5548364" y="321914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63" name="TextBox 62">
            <a:extLst>
              <a:ext uri="{FF2B5EF4-FFF2-40B4-BE49-F238E27FC236}">
                <a16:creationId xmlns:a16="http://schemas.microsoft.com/office/drawing/2014/main" id="{6AE4D691-BA8B-CD3A-88F2-B940752A2304}"/>
              </a:ext>
            </a:extLst>
          </p:cNvPr>
          <p:cNvSpPr txBox="1"/>
          <p:nvPr/>
        </p:nvSpPr>
        <p:spPr>
          <a:xfrm>
            <a:off x="5035464" y="3690092"/>
            <a:ext cx="45824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a:t>
            </a:r>
            <a:endParaRPr lang="vi-VN" dirty="0">
              <a:solidFill>
                <a:schemeClr val="bg1"/>
              </a:solidFill>
              <a:latin typeface="SF Compact Display Heavy" panose="02000000000000000000" pitchFamily="50" charset="0"/>
            </a:endParaRPr>
          </a:p>
        </p:txBody>
      </p:sp>
      <p:sp>
        <p:nvSpPr>
          <p:cNvPr id="64" name="TextBox 63">
            <a:extLst>
              <a:ext uri="{FF2B5EF4-FFF2-40B4-BE49-F238E27FC236}">
                <a16:creationId xmlns:a16="http://schemas.microsoft.com/office/drawing/2014/main" id="{883975E8-D0AA-2E68-96C8-2B03852444CE}"/>
              </a:ext>
            </a:extLst>
          </p:cNvPr>
          <p:cNvSpPr txBox="1"/>
          <p:nvPr/>
        </p:nvSpPr>
        <p:spPr>
          <a:xfrm>
            <a:off x="5560742" y="3727790"/>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65" name="Double Bracket 64">
            <a:extLst>
              <a:ext uri="{FF2B5EF4-FFF2-40B4-BE49-F238E27FC236}">
                <a16:creationId xmlns:a16="http://schemas.microsoft.com/office/drawing/2014/main" id="{860921AC-E909-F075-7B1E-02D520BEE377}"/>
              </a:ext>
            </a:extLst>
          </p:cNvPr>
          <p:cNvSpPr/>
          <p:nvPr/>
        </p:nvSpPr>
        <p:spPr>
          <a:xfrm>
            <a:off x="1151450" y="4466589"/>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66" name="TextBox 65">
            <a:extLst>
              <a:ext uri="{FF2B5EF4-FFF2-40B4-BE49-F238E27FC236}">
                <a16:creationId xmlns:a16="http://schemas.microsoft.com/office/drawing/2014/main" id="{1953C057-6436-F089-7165-75684DFB75D5}"/>
              </a:ext>
            </a:extLst>
          </p:cNvPr>
          <p:cNvSpPr txBox="1"/>
          <p:nvPr/>
        </p:nvSpPr>
        <p:spPr>
          <a:xfrm>
            <a:off x="1164962" y="4466589"/>
            <a:ext cx="45824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24</a:t>
            </a:r>
            <a:endParaRPr lang="vi-VN" dirty="0">
              <a:solidFill>
                <a:schemeClr val="bg1"/>
              </a:solidFill>
              <a:latin typeface="SF Compact Display Heavy" panose="02000000000000000000" pitchFamily="50" charset="0"/>
            </a:endParaRPr>
          </a:p>
        </p:txBody>
      </p:sp>
      <p:sp>
        <p:nvSpPr>
          <p:cNvPr id="67" name="TextBox 66">
            <a:extLst>
              <a:ext uri="{FF2B5EF4-FFF2-40B4-BE49-F238E27FC236}">
                <a16:creationId xmlns:a16="http://schemas.microsoft.com/office/drawing/2014/main" id="{200F2BF6-2DDE-432C-54EF-F19ED3A137F0}"/>
              </a:ext>
            </a:extLst>
          </p:cNvPr>
          <p:cNvSpPr txBox="1"/>
          <p:nvPr/>
        </p:nvSpPr>
        <p:spPr>
          <a:xfrm>
            <a:off x="1677861" y="446658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68" name="TextBox 67">
            <a:extLst>
              <a:ext uri="{FF2B5EF4-FFF2-40B4-BE49-F238E27FC236}">
                <a16:creationId xmlns:a16="http://schemas.microsoft.com/office/drawing/2014/main" id="{3CE576AE-B349-7B8B-07C2-B696A3CF0A23}"/>
              </a:ext>
            </a:extLst>
          </p:cNvPr>
          <p:cNvSpPr txBox="1"/>
          <p:nvPr/>
        </p:nvSpPr>
        <p:spPr>
          <a:xfrm>
            <a:off x="1164961" y="4937533"/>
            <a:ext cx="4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69" name="TextBox 68">
            <a:extLst>
              <a:ext uri="{FF2B5EF4-FFF2-40B4-BE49-F238E27FC236}">
                <a16:creationId xmlns:a16="http://schemas.microsoft.com/office/drawing/2014/main" id="{F9CB7AA9-41AA-2A64-C3EF-989643363400}"/>
              </a:ext>
            </a:extLst>
          </p:cNvPr>
          <p:cNvSpPr txBox="1"/>
          <p:nvPr/>
        </p:nvSpPr>
        <p:spPr>
          <a:xfrm>
            <a:off x="1690239" y="497523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70" name="Double Bracket 69">
            <a:extLst>
              <a:ext uri="{FF2B5EF4-FFF2-40B4-BE49-F238E27FC236}">
                <a16:creationId xmlns:a16="http://schemas.microsoft.com/office/drawing/2014/main" id="{7D5FD928-4BA1-69EC-157A-1C36DBF9FD48}"/>
              </a:ext>
            </a:extLst>
          </p:cNvPr>
          <p:cNvSpPr/>
          <p:nvPr/>
        </p:nvSpPr>
        <p:spPr>
          <a:xfrm>
            <a:off x="3082735" y="4430565"/>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71" name="TextBox 70">
            <a:extLst>
              <a:ext uri="{FF2B5EF4-FFF2-40B4-BE49-F238E27FC236}">
                <a16:creationId xmlns:a16="http://schemas.microsoft.com/office/drawing/2014/main" id="{2FB6342A-0B17-CD8A-EE56-D31D7A9C4E51}"/>
              </a:ext>
            </a:extLst>
          </p:cNvPr>
          <p:cNvSpPr txBox="1"/>
          <p:nvPr/>
        </p:nvSpPr>
        <p:spPr>
          <a:xfrm>
            <a:off x="3096247" y="443056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72" name="TextBox 71">
            <a:extLst>
              <a:ext uri="{FF2B5EF4-FFF2-40B4-BE49-F238E27FC236}">
                <a16:creationId xmlns:a16="http://schemas.microsoft.com/office/drawing/2014/main" id="{1E76354C-5BB4-DA28-804B-8F2F2A902868}"/>
              </a:ext>
            </a:extLst>
          </p:cNvPr>
          <p:cNvSpPr txBox="1"/>
          <p:nvPr/>
        </p:nvSpPr>
        <p:spPr>
          <a:xfrm>
            <a:off x="3609146" y="443056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73" name="TextBox 72">
            <a:extLst>
              <a:ext uri="{FF2B5EF4-FFF2-40B4-BE49-F238E27FC236}">
                <a16:creationId xmlns:a16="http://schemas.microsoft.com/office/drawing/2014/main" id="{70F686D5-247B-D25F-59A7-4A3732B8F0CE}"/>
              </a:ext>
            </a:extLst>
          </p:cNvPr>
          <p:cNvSpPr txBox="1"/>
          <p:nvPr/>
        </p:nvSpPr>
        <p:spPr>
          <a:xfrm>
            <a:off x="3096246" y="4901509"/>
            <a:ext cx="45824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a:t>
            </a:r>
            <a:endParaRPr lang="vi-VN" dirty="0">
              <a:solidFill>
                <a:schemeClr val="bg1"/>
              </a:solidFill>
              <a:latin typeface="SF Compact Display Heavy" panose="02000000000000000000" pitchFamily="50" charset="0"/>
            </a:endParaRPr>
          </a:p>
        </p:txBody>
      </p:sp>
      <p:sp>
        <p:nvSpPr>
          <p:cNvPr id="74" name="TextBox 73">
            <a:extLst>
              <a:ext uri="{FF2B5EF4-FFF2-40B4-BE49-F238E27FC236}">
                <a16:creationId xmlns:a16="http://schemas.microsoft.com/office/drawing/2014/main" id="{80CC6556-68F3-1541-75A9-AFDDFED82356}"/>
              </a:ext>
            </a:extLst>
          </p:cNvPr>
          <p:cNvSpPr txBox="1"/>
          <p:nvPr/>
        </p:nvSpPr>
        <p:spPr>
          <a:xfrm>
            <a:off x="3621524" y="493920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75" name="Double Bracket 74">
            <a:extLst>
              <a:ext uri="{FF2B5EF4-FFF2-40B4-BE49-F238E27FC236}">
                <a16:creationId xmlns:a16="http://schemas.microsoft.com/office/drawing/2014/main" id="{505DEE82-829B-3D9F-FC9A-87BF84C23321}"/>
              </a:ext>
            </a:extLst>
          </p:cNvPr>
          <p:cNvSpPr/>
          <p:nvPr/>
        </p:nvSpPr>
        <p:spPr>
          <a:xfrm>
            <a:off x="5021953" y="4432844"/>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76" name="TextBox 75">
            <a:extLst>
              <a:ext uri="{FF2B5EF4-FFF2-40B4-BE49-F238E27FC236}">
                <a16:creationId xmlns:a16="http://schemas.microsoft.com/office/drawing/2014/main" id="{785D96E7-2349-E2EC-9C63-2E07EBE44492}"/>
              </a:ext>
            </a:extLst>
          </p:cNvPr>
          <p:cNvSpPr txBox="1"/>
          <p:nvPr/>
        </p:nvSpPr>
        <p:spPr>
          <a:xfrm>
            <a:off x="5035465" y="4432844"/>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77" name="TextBox 76">
            <a:extLst>
              <a:ext uri="{FF2B5EF4-FFF2-40B4-BE49-F238E27FC236}">
                <a16:creationId xmlns:a16="http://schemas.microsoft.com/office/drawing/2014/main" id="{8AB55AEF-092B-C450-1942-C92C79D4D2BC}"/>
              </a:ext>
            </a:extLst>
          </p:cNvPr>
          <p:cNvSpPr txBox="1"/>
          <p:nvPr/>
        </p:nvSpPr>
        <p:spPr>
          <a:xfrm>
            <a:off x="5548364" y="4432844"/>
            <a:ext cx="45687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78" name="TextBox 77">
            <a:extLst>
              <a:ext uri="{FF2B5EF4-FFF2-40B4-BE49-F238E27FC236}">
                <a16:creationId xmlns:a16="http://schemas.microsoft.com/office/drawing/2014/main" id="{846D7E9B-450D-E079-56C9-DDE969F7DC4E}"/>
              </a:ext>
            </a:extLst>
          </p:cNvPr>
          <p:cNvSpPr txBox="1"/>
          <p:nvPr/>
        </p:nvSpPr>
        <p:spPr>
          <a:xfrm>
            <a:off x="5035464" y="4903788"/>
            <a:ext cx="45824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20</a:t>
            </a:r>
            <a:endParaRPr lang="vi-VN" dirty="0">
              <a:solidFill>
                <a:schemeClr val="bg1"/>
              </a:solidFill>
              <a:latin typeface="SF Compact Display Heavy" panose="02000000000000000000" pitchFamily="50" charset="0"/>
            </a:endParaRPr>
          </a:p>
        </p:txBody>
      </p:sp>
      <p:sp>
        <p:nvSpPr>
          <p:cNvPr id="79" name="TextBox 78">
            <a:extLst>
              <a:ext uri="{FF2B5EF4-FFF2-40B4-BE49-F238E27FC236}">
                <a16:creationId xmlns:a16="http://schemas.microsoft.com/office/drawing/2014/main" id="{80E9815D-DABF-7883-5357-B0859AACC952}"/>
              </a:ext>
            </a:extLst>
          </p:cNvPr>
          <p:cNvSpPr txBox="1"/>
          <p:nvPr/>
        </p:nvSpPr>
        <p:spPr>
          <a:xfrm>
            <a:off x="5560742" y="4941486"/>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80" name="Double Bracket 79">
            <a:extLst>
              <a:ext uri="{FF2B5EF4-FFF2-40B4-BE49-F238E27FC236}">
                <a16:creationId xmlns:a16="http://schemas.microsoft.com/office/drawing/2014/main" id="{A6378C44-E4FB-241D-EC0C-9A5B6B549A09}"/>
              </a:ext>
            </a:extLst>
          </p:cNvPr>
          <p:cNvSpPr/>
          <p:nvPr/>
        </p:nvSpPr>
        <p:spPr>
          <a:xfrm>
            <a:off x="1151450" y="5624676"/>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81" name="TextBox 80">
            <a:extLst>
              <a:ext uri="{FF2B5EF4-FFF2-40B4-BE49-F238E27FC236}">
                <a16:creationId xmlns:a16="http://schemas.microsoft.com/office/drawing/2014/main" id="{826E4EAE-588B-E00E-FA3A-735E6E726984}"/>
              </a:ext>
            </a:extLst>
          </p:cNvPr>
          <p:cNvSpPr txBox="1"/>
          <p:nvPr/>
        </p:nvSpPr>
        <p:spPr>
          <a:xfrm>
            <a:off x="1164962" y="5624676"/>
            <a:ext cx="45824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24</a:t>
            </a:r>
            <a:endParaRPr lang="vi-VN" dirty="0">
              <a:solidFill>
                <a:schemeClr val="bg1"/>
              </a:solidFill>
              <a:latin typeface="SF Compact Display Heavy" panose="02000000000000000000" pitchFamily="50" charset="0"/>
            </a:endParaRPr>
          </a:p>
        </p:txBody>
      </p:sp>
      <p:sp>
        <p:nvSpPr>
          <p:cNvPr id="82" name="TextBox 81">
            <a:extLst>
              <a:ext uri="{FF2B5EF4-FFF2-40B4-BE49-F238E27FC236}">
                <a16:creationId xmlns:a16="http://schemas.microsoft.com/office/drawing/2014/main" id="{C8C53820-1544-B2FA-2B1B-44452FEF9A50}"/>
              </a:ext>
            </a:extLst>
          </p:cNvPr>
          <p:cNvSpPr txBox="1"/>
          <p:nvPr/>
        </p:nvSpPr>
        <p:spPr>
          <a:xfrm>
            <a:off x="1677861" y="5624676"/>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83" name="TextBox 82">
            <a:extLst>
              <a:ext uri="{FF2B5EF4-FFF2-40B4-BE49-F238E27FC236}">
                <a16:creationId xmlns:a16="http://schemas.microsoft.com/office/drawing/2014/main" id="{FEA6D741-7DE4-D209-7A04-6F00BC722D0E}"/>
              </a:ext>
            </a:extLst>
          </p:cNvPr>
          <p:cNvSpPr txBox="1"/>
          <p:nvPr/>
        </p:nvSpPr>
        <p:spPr>
          <a:xfrm>
            <a:off x="1164961" y="6095620"/>
            <a:ext cx="4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84" name="TextBox 83">
            <a:extLst>
              <a:ext uri="{FF2B5EF4-FFF2-40B4-BE49-F238E27FC236}">
                <a16:creationId xmlns:a16="http://schemas.microsoft.com/office/drawing/2014/main" id="{88E65E2C-F4E2-AF28-1F35-4C46ED383250}"/>
              </a:ext>
            </a:extLst>
          </p:cNvPr>
          <p:cNvSpPr txBox="1"/>
          <p:nvPr/>
        </p:nvSpPr>
        <p:spPr>
          <a:xfrm>
            <a:off x="1690239" y="613331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85" name="Double Bracket 84">
            <a:extLst>
              <a:ext uri="{FF2B5EF4-FFF2-40B4-BE49-F238E27FC236}">
                <a16:creationId xmlns:a16="http://schemas.microsoft.com/office/drawing/2014/main" id="{77F753AB-50B9-6C1D-ACC9-BC906D63ADCB}"/>
              </a:ext>
            </a:extLst>
          </p:cNvPr>
          <p:cNvSpPr/>
          <p:nvPr/>
        </p:nvSpPr>
        <p:spPr>
          <a:xfrm>
            <a:off x="3082735" y="5586978"/>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86" name="TextBox 85">
            <a:extLst>
              <a:ext uri="{FF2B5EF4-FFF2-40B4-BE49-F238E27FC236}">
                <a16:creationId xmlns:a16="http://schemas.microsoft.com/office/drawing/2014/main" id="{48F90C03-6848-AB4A-B1F8-57E98134E810}"/>
              </a:ext>
            </a:extLst>
          </p:cNvPr>
          <p:cNvSpPr txBox="1"/>
          <p:nvPr/>
        </p:nvSpPr>
        <p:spPr>
          <a:xfrm>
            <a:off x="3096247" y="558697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87" name="TextBox 86">
            <a:extLst>
              <a:ext uri="{FF2B5EF4-FFF2-40B4-BE49-F238E27FC236}">
                <a16:creationId xmlns:a16="http://schemas.microsoft.com/office/drawing/2014/main" id="{126A2900-9294-5354-BEDA-1E3DB7ECAB50}"/>
              </a:ext>
            </a:extLst>
          </p:cNvPr>
          <p:cNvSpPr txBox="1"/>
          <p:nvPr/>
        </p:nvSpPr>
        <p:spPr>
          <a:xfrm>
            <a:off x="3609146" y="558697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88" name="TextBox 87">
            <a:extLst>
              <a:ext uri="{FF2B5EF4-FFF2-40B4-BE49-F238E27FC236}">
                <a16:creationId xmlns:a16="http://schemas.microsoft.com/office/drawing/2014/main" id="{EDFB8C39-9B97-E496-31A1-40DBEE34EED9}"/>
              </a:ext>
            </a:extLst>
          </p:cNvPr>
          <p:cNvSpPr txBox="1"/>
          <p:nvPr/>
        </p:nvSpPr>
        <p:spPr>
          <a:xfrm>
            <a:off x="3096246" y="6057922"/>
            <a:ext cx="4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13</a:t>
            </a:r>
          </a:p>
        </p:txBody>
      </p:sp>
      <p:sp>
        <p:nvSpPr>
          <p:cNvPr id="89" name="TextBox 88">
            <a:extLst>
              <a:ext uri="{FF2B5EF4-FFF2-40B4-BE49-F238E27FC236}">
                <a16:creationId xmlns:a16="http://schemas.microsoft.com/office/drawing/2014/main" id="{E50BC1F9-7C6F-8991-B7DC-DF2455FC315B}"/>
              </a:ext>
            </a:extLst>
          </p:cNvPr>
          <p:cNvSpPr txBox="1"/>
          <p:nvPr/>
        </p:nvSpPr>
        <p:spPr>
          <a:xfrm>
            <a:off x="3621524" y="6095620"/>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90" name="Double Bracket 89">
            <a:extLst>
              <a:ext uri="{FF2B5EF4-FFF2-40B4-BE49-F238E27FC236}">
                <a16:creationId xmlns:a16="http://schemas.microsoft.com/office/drawing/2014/main" id="{FE01EE20-57E2-FB93-8C96-8ABC10DA3082}"/>
              </a:ext>
            </a:extLst>
          </p:cNvPr>
          <p:cNvSpPr/>
          <p:nvPr/>
        </p:nvSpPr>
        <p:spPr>
          <a:xfrm>
            <a:off x="5021953" y="5585304"/>
            <a:ext cx="970912" cy="876300"/>
          </a:xfrm>
          <a:prstGeom prst="bracketPair">
            <a:avLst>
              <a:gd name="adj" fmla="val 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91" name="TextBox 90">
            <a:extLst>
              <a:ext uri="{FF2B5EF4-FFF2-40B4-BE49-F238E27FC236}">
                <a16:creationId xmlns:a16="http://schemas.microsoft.com/office/drawing/2014/main" id="{AC036783-EE2E-7EB0-1F87-513C53D12B3D}"/>
              </a:ext>
            </a:extLst>
          </p:cNvPr>
          <p:cNvSpPr txBox="1"/>
          <p:nvPr/>
        </p:nvSpPr>
        <p:spPr>
          <a:xfrm>
            <a:off x="5035465" y="5585304"/>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92" name="TextBox 91">
            <a:extLst>
              <a:ext uri="{FF2B5EF4-FFF2-40B4-BE49-F238E27FC236}">
                <a16:creationId xmlns:a16="http://schemas.microsoft.com/office/drawing/2014/main" id="{7CE099B1-A3E7-DC80-60EA-37A04F8B211D}"/>
              </a:ext>
            </a:extLst>
          </p:cNvPr>
          <p:cNvSpPr txBox="1"/>
          <p:nvPr/>
        </p:nvSpPr>
        <p:spPr>
          <a:xfrm>
            <a:off x="5548364" y="5585304"/>
            <a:ext cx="45687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93" name="TextBox 92">
            <a:extLst>
              <a:ext uri="{FF2B5EF4-FFF2-40B4-BE49-F238E27FC236}">
                <a16:creationId xmlns:a16="http://schemas.microsoft.com/office/drawing/2014/main" id="{3C9B8D50-D3A5-2DBD-BEE8-9B062095CB7D}"/>
              </a:ext>
            </a:extLst>
          </p:cNvPr>
          <p:cNvSpPr txBox="1"/>
          <p:nvPr/>
        </p:nvSpPr>
        <p:spPr>
          <a:xfrm>
            <a:off x="5035464" y="6056248"/>
            <a:ext cx="4582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13</a:t>
            </a:r>
          </a:p>
        </p:txBody>
      </p:sp>
      <p:sp>
        <p:nvSpPr>
          <p:cNvPr id="94" name="TextBox 93">
            <a:extLst>
              <a:ext uri="{FF2B5EF4-FFF2-40B4-BE49-F238E27FC236}">
                <a16:creationId xmlns:a16="http://schemas.microsoft.com/office/drawing/2014/main" id="{838C576A-48BC-D0DE-F562-B6DE49D607D9}"/>
              </a:ext>
            </a:extLst>
          </p:cNvPr>
          <p:cNvSpPr txBox="1"/>
          <p:nvPr/>
        </p:nvSpPr>
        <p:spPr>
          <a:xfrm>
            <a:off x="5560742" y="6093946"/>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95" name="TextBox 94">
            <a:extLst>
              <a:ext uri="{FF2B5EF4-FFF2-40B4-BE49-F238E27FC236}">
                <a16:creationId xmlns:a16="http://schemas.microsoft.com/office/drawing/2014/main" id="{10DDE66C-8AEA-8A6A-8409-76BF364B9856}"/>
              </a:ext>
            </a:extLst>
          </p:cNvPr>
          <p:cNvSpPr txBox="1"/>
          <p:nvPr/>
        </p:nvSpPr>
        <p:spPr>
          <a:xfrm>
            <a:off x="2666857" y="3476273"/>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6" name="TextBox 95">
            <a:extLst>
              <a:ext uri="{FF2B5EF4-FFF2-40B4-BE49-F238E27FC236}">
                <a16:creationId xmlns:a16="http://schemas.microsoft.com/office/drawing/2014/main" id="{DDE16227-631F-2724-C353-FDCA6D5BDAF2}"/>
              </a:ext>
            </a:extLst>
          </p:cNvPr>
          <p:cNvSpPr txBox="1"/>
          <p:nvPr/>
        </p:nvSpPr>
        <p:spPr>
          <a:xfrm>
            <a:off x="2694243" y="465125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7" name="TextBox 96">
            <a:extLst>
              <a:ext uri="{FF2B5EF4-FFF2-40B4-BE49-F238E27FC236}">
                <a16:creationId xmlns:a16="http://schemas.microsoft.com/office/drawing/2014/main" id="{B8A3599D-9B99-1147-AC15-CC74B0F41846}"/>
              </a:ext>
            </a:extLst>
          </p:cNvPr>
          <p:cNvSpPr txBox="1"/>
          <p:nvPr/>
        </p:nvSpPr>
        <p:spPr>
          <a:xfrm>
            <a:off x="2680549" y="5878160"/>
            <a:ext cx="29933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8" name="TextBox 97">
            <a:extLst>
              <a:ext uri="{FF2B5EF4-FFF2-40B4-BE49-F238E27FC236}">
                <a16:creationId xmlns:a16="http://schemas.microsoft.com/office/drawing/2014/main" id="{D4B214CD-E268-BB1A-6CE1-5A1AD76D6587}"/>
              </a:ext>
            </a:extLst>
          </p:cNvPr>
          <p:cNvSpPr txBox="1"/>
          <p:nvPr/>
        </p:nvSpPr>
        <p:spPr>
          <a:xfrm>
            <a:off x="4591121" y="3476273"/>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99" name="TextBox 98">
            <a:extLst>
              <a:ext uri="{FF2B5EF4-FFF2-40B4-BE49-F238E27FC236}">
                <a16:creationId xmlns:a16="http://schemas.microsoft.com/office/drawing/2014/main" id="{73306175-CC74-C6ED-618D-B4524FBC2EB4}"/>
              </a:ext>
            </a:extLst>
          </p:cNvPr>
          <p:cNvSpPr txBox="1"/>
          <p:nvPr/>
        </p:nvSpPr>
        <p:spPr>
          <a:xfrm>
            <a:off x="4618507" y="465125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sp>
        <p:nvSpPr>
          <p:cNvPr id="100" name="TextBox 99">
            <a:extLst>
              <a:ext uri="{FF2B5EF4-FFF2-40B4-BE49-F238E27FC236}">
                <a16:creationId xmlns:a16="http://schemas.microsoft.com/office/drawing/2014/main" id="{88B11747-5818-6AB0-502F-35A869CF0F55}"/>
              </a:ext>
            </a:extLst>
          </p:cNvPr>
          <p:cNvSpPr txBox="1"/>
          <p:nvPr/>
        </p:nvSpPr>
        <p:spPr>
          <a:xfrm>
            <a:off x="4604813" y="5878160"/>
            <a:ext cx="29933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t>
            </a:r>
          </a:p>
        </p:txBody>
      </p:sp>
      <p:pic>
        <p:nvPicPr>
          <p:cNvPr id="3" name="Picture 2">
            <a:extLst>
              <a:ext uri="{FF2B5EF4-FFF2-40B4-BE49-F238E27FC236}">
                <a16:creationId xmlns:a16="http://schemas.microsoft.com/office/drawing/2014/main" id="{9463E462-3310-820D-1B18-DBEFDB66A287}"/>
              </a:ext>
            </a:extLst>
          </p:cNvPr>
          <p:cNvPicPr>
            <a:picLocks noChangeAspect="1"/>
          </p:cNvPicPr>
          <p:nvPr/>
        </p:nvPicPr>
        <p:blipFill>
          <a:blip r:embed="rId2"/>
          <a:stretch>
            <a:fillRect/>
          </a:stretch>
        </p:blipFill>
        <p:spPr>
          <a:xfrm>
            <a:off x="6787516" y="3186765"/>
            <a:ext cx="5420481" cy="3362794"/>
          </a:xfrm>
          <a:prstGeom prst="rect">
            <a:avLst/>
          </a:prstGeom>
        </p:spPr>
      </p:pic>
      <p:sp>
        <p:nvSpPr>
          <p:cNvPr id="4" name="TextBox 3">
            <a:extLst>
              <a:ext uri="{FF2B5EF4-FFF2-40B4-BE49-F238E27FC236}">
                <a16:creationId xmlns:a16="http://schemas.microsoft.com/office/drawing/2014/main" id="{DA672C76-359C-596F-324A-2EB3A3F35E26}"/>
              </a:ext>
            </a:extLst>
          </p:cNvPr>
          <p:cNvSpPr txBox="1"/>
          <p:nvPr/>
        </p:nvSpPr>
        <p:spPr>
          <a:xfrm>
            <a:off x="5659209" y="1142372"/>
            <a:ext cx="2388407"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 det(A)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C</a:t>
            </a:r>
            <a:r>
              <a:rPr lang="en-US" sz="2400" baseline="30000" dirty="0">
                <a:solidFill>
                  <a:schemeClr val="bg1">
                    <a:lumMod val="85000"/>
                  </a:schemeClr>
                </a:solidFill>
                <a:latin typeface="SF Compact Display" panose="02000000000000000000" pitchFamily="50" charset="0"/>
              </a:rPr>
              <a:t>T</a:t>
            </a:r>
            <a:endParaRPr lang="vi-VN" sz="2400" baseline="30000" dirty="0">
              <a:solidFill>
                <a:schemeClr val="bg1">
                  <a:lumMod val="85000"/>
                </a:schemeClr>
              </a:solidFill>
              <a:latin typeface="SF Compact Display" panose="02000000000000000000" pitchFamily="50" charset="0"/>
            </a:endParaRPr>
          </a:p>
        </p:txBody>
      </p:sp>
    </p:spTree>
    <p:extLst>
      <p:ext uri="{BB962C8B-B14F-4D97-AF65-F5344CB8AC3E}">
        <p14:creationId xmlns:p14="http://schemas.microsoft.com/office/powerpoint/2010/main" val="84071848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35" name="TextBox 34">
            <a:extLst>
              <a:ext uri="{FF2B5EF4-FFF2-40B4-BE49-F238E27FC236}">
                <a16:creationId xmlns:a16="http://schemas.microsoft.com/office/drawing/2014/main" id="{B3CBA056-C798-53E4-4E38-18CC61398E51}"/>
              </a:ext>
            </a:extLst>
          </p:cNvPr>
          <p:cNvSpPr txBox="1"/>
          <p:nvPr/>
        </p:nvSpPr>
        <p:spPr>
          <a:xfrm>
            <a:off x="257908" y="84525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1342914" y="1049012"/>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21" name="Rectangle: Rounded Corners 20">
            <a:extLst>
              <a:ext uri="{FF2B5EF4-FFF2-40B4-BE49-F238E27FC236}">
                <a16:creationId xmlns:a16="http://schemas.microsoft.com/office/drawing/2014/main" id="{F9FF60C7-164E-C93B-BB2E-91DBDAE85587}"/>
              </a:ext>
            </a:extLst>
          </p:cNvPr>
          <p:cNvSpPr/>
          <p:nvPr/>
        </p:nvSpPr>
        <p:spPr>
          <a:xfrm>
            <a:off x="4023276" y="1049012"/>
            <a:ext cx="1348824"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extBox 22">
            <a:extLst>
              <a:ext uri="{FF2B5EF4-FFF2-40B4-BE49-F238E27FC236}">
                <a16:creationId xmlns:a16="http://schemas.microsoft.com/office/drawing/2014/main" id="{1D867FF0-0C1E-B8B7-6A82-1C5C2066C51B}"/>
              </a:ext>
            </a:extLst>
          </p:cNvPr>
          <p:cNvSpPr txBox="1"/>
          <p:nvPr/>
        </p:nvSpPr>
        <p:spPr>
          <a:xfrm>
            <a:off x="4086310" y="1142372"/>
            <a:ext cx="858241"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DET:</a:t>
            </a:r>
          </a:p>
        </p:txBody>
      </p:sp>
      <p:sp>
        <p:nvSpPr>
          <p:cNvPr id="24" name="TextBox 23">
            <a:extLst>
              <a:ext uri="{FF2B5EF4-FFF2-40B4-BE49-F238E27FC236}">
                <a16:creationId xmlns:a16="http://schemas.microsoft.com/office/drawing/2014/main" id="{B4E8A455-5353-1A55-5FD4-2B09368E4352}"/>
              </a:ext>
            </a:extLst>
          </p:cNvPr>
          <p:cNvSpPr txBox="1"/>
          <p:nvPr/>
        </p:nvSpPr>
        <p:spPr>
          <a:xfrm>
            <a:off x="4842945" y="1188538"/>
            <a:ext cx="46129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27" name="Double Bracket 26">
            <a:extLst>
              <a:ext uri="{FF2B5EF4-FFF2-40B4-BE49-F238E27FC236}">
                <a16:creationId xmlns:a16="http://schemas.microsoft.com/office/drawing/2014/main" id="{4221179A-9DA9-E6E7-79BC-C4471B67C4CF}"/>
              </a:ext>
            </a:extLst>
          </p:cNvPr>
          <p:cNvSpPr/>
          <p:nvPr/>
        </p:nvSpPr>
        <p:spPr>
          <a:xfrm>
            <a:off x="1342914" y="3556350"/>
            <a:ext cx="3061075" cy="2456393"/>
          </a:xfrm>
          <a:prstGeom prst="bracketPair">
            <a:avLst>
              <a:gd name="adj" fmla="val 5492"/>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51" name="TextBox 50">
            <a:extLst>
              <a:ext uri="{FF2B5EF4-FFF2-40B4-BE49-F238E27FC236}">
                <a16:creationId xmlns:a16="http://schemas.microsoft.com/office/drawing/2014/main" id="{CD92B2D2-F781-D5A8-684E-6A7788C1EC44}"/>
              </a:ext>
            </a:extLst>
          </p:cNvPr>
          <p:cNvSpPr txBox="1"/>
          <p:nvPr/>
        </p:nvSpPr>
        <p:spPr>
          <a:xfrm>
            <a:off x="1600107" y="3852231"/>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70</a:t>
            </a:r>
          </a:p>
        </p:txBody>
      </p:sp>
      <p:sp>
        <p:nvSpPr>
          <p:cNvPr id="2" name="TextBox 1">
            <a:extLst>
              <a:ext uri="{FF2B5EF4-FFF2-40B4-BE49-F238E27FC236}">
                <a16:creationId xmlns:a16="http://schemas.microsoft.com/office/drawing/2014/main" id="{DE1165EE-3B65-5DB6-947B-2B2B886A1273}"/>
              </a:ext>
            </a:extLst>
          </p:cNvPr>
          <p:cNvSpPr txBox="1"/>
          <p:nvPr/>
        </p:nvSpPr>
        <p:spPr>
          <a:xfrm>
            <a:off x="2657617" y="3852231"/>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3" name="TextBox 2">
            <a:extLst>
              <a:ext uri="{FF2B5EF4-FFF2-40B4-BE49-F238E27FC236}">
                <a16:creationId xmlns:a16="http://schemas.microsoft.com/office/drawing/2014/main" id="{3F8F6FE5-5307-4360-7A66-4EF8548A263B}"/>
              </a:ext>
            </a:extLst>
          </p:cNvPr>
          <p:cNvSpPr txBox="1"/>
          <p:nvPr/>
        </p:nvSpPr>
        <p:spPr>
          <a:xfrm>
            <a:off x="3626371" y="3840286"/>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- 99</a:t>
            </a:r>
          </a:p>
        </p:txBody>
      </p:sp>
      <p:sp>
        <p:nvSpPr>
          <p:cNvPr id="4" name="TextBox 3">
            <a:extLst>
              <a:ext uri="{FF2B5EF4-FFF2-40B4-BE49-F238E27FC236}">
                <a16:creationId xmlns:a16="http://schemas.microsoft.com/office/drawing/2014/main" id="{48712CAA-D2D4-AE98-92E1-6027DF49659D}"/>
              </a:ext>
            </a:extLst>
          </p:cNvPr>
          <p:cNvSpPr txBox="1"/>
          <p:nvPr/>
        </p:nvSpPr>
        <p:spPr>
          <a:xfrm>
            <a:off x="1600107" y="4552669"/>
            <a:ext cx="79597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- 343</a:t>
            </a:r>
          </a:p>
        </p:txBody>
      </p:sp>
      <p:sp>
        <p:nvSpPr>
          <p:cNvPr id="5" name="TextBox 4">
            <a:extLst>
              <a:ext uri="{FF2B5EF4-FFF2-40B4-BE49-F238E27FC236}">
                <a16:creationId xmlns:a16="http://schemas.microsoft.com/office/drawing/2014/main" id="{24798BE7-1177-2C96-1351-97A2516F321D}"/>
              </a:ext>
            </a:extLst>
          </p:cNvPr>
          <p:cNvSpPr txBox="1"/>
          <p:nvPr/>
        </p:nvSpPr>
        <p:spPr>
          <a:xfrm>
            <a:off x="2657617" y="4557699"/>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70</a:t>
            </a:r>
          </a:p>
        </p:txBody>
      </p:sp>
      <p:sp>
        <p:nvSpPr>
          <p:cNvPr id="6" name="TextBox 5">
            <a:extLst>
              <a:ext uri="{FF2B5EF4-FFF2-40B4-BE49-F238E27FC236}">
                <a16:creationId xmlns:a16="http://schemas.microsoft.com/office/drawing/2014/main" id="{EAEDBCA6-1FF5-F231-72A6-DA38D49F42BA}"/>
              </a:ext>
            </a:extLst>
          </p:cNvPr>
          <p:cNvSpPr txBox="1"/>
          <p:nvPr/>
        </p:nvSpPr>
        <p:spPr>
          <a:xfrm>
            <a:off x="3626371" y="4547543"/>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378</a:t>
            </a:r>
          </a:p>
        </p:txBody>
      </p:sp>
      <p:sp>
        <p:nvSpPr>
          <p:cNvPr id="7" name="TextBox 6">
            <a:extLst>
              <a:ext uri="{FF2B5EF4-FFF2-40B4-BE49-F238E27FC236}">
                <a16:creationId xmlns:a16="http://schemas.microsoft.com/office/drawing/2014/main" id="{21ABE7A7-461C-37F8-5170-45628BAE92FB}"/>
              </a:ext>
            </a:extLst>
          </p:cNvPr>
          <p:cNvSpPr txBox="1"/>
          <p:nvPr/>
        </p:nvSpPr>
        <p:spPr>
          <a:xfrm>
            <a:off x="1600107" y="5253107"/>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224</a:t>
            </a:r>
          </a:p>
        </p:txBody>
      </p:sp>
      <p:sp>
        <p:nvSpPr>
          <p:cNvPr id="10" name="TextBox 9">
            <a:extLst>
              <a:ext uri="{FF2B5EF4-FFF2-40B4-BE49-F238E27FC236}">
                <a16:creationId xmlns:a16="http://schemas.microsoft.com/office/drawing/2014/main" id="{866B571F-BC57-AC0D-B8A6-7EC0D7A70DCC}"/>
              </a:ext>
            </a:extLst>
          </p:cNvPr>
          <p:cNvSpPr txBox="1"/>
          <p:nvPr/>
        </p:nvSpPr>
        <p:spPr>
          <a:xfrm>
            <a:off x="2657617" y="5253107"/>
            <a:ext cx="62915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- 47</a:t>
            </a:r>
            <a:endParaRPr lang="vi-VN" dirty="0">
              <a:solidFill>
                <a:schemeClr val="bg1"/>
              </a:solidFill>
              <a:latin typeface="SF Compact Display Heavy" panose="02000000000000000000" pitchFamily="50" charset="0"/>
            </a:endParaRPr>
          </a:p>
        </p:txBody>
      </p:sp>
      <p:sp>
        <p:nvSpPr>
          <p:cNvPr id="11" name="TextBox 10">
            <a:extLst>
              <a:ext uri="{FF2B5EF4-FFF2-40B4-BE49-F238E27FC236}">
                <a16:creationId xmlns:a16="http://schemas.microsoft.com/office/drawing/2014/main" id="{81488B65-A054-32F3-F70D-4F3A08B75041}"/>
              </a:ext>
            </a:extLst>
          </p:cNvPr>
          <p:cNvSpPr txBox="1"/>
          <p:nvPr/>
        </p:nvSpPr>
        <p:spPr>
          <a:xfrm>
            <a:off x="3626371" y="5253107"/>
            <a:ext cx="73772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- 216</a:t>
            </a:r>
          </a:p>
        </p:txBody>
      </p:sp>
      <p:sp>
        <p:nvSpPr>
          <p:cNvPr id="13" name="TextBox 12">
            <a:extLst>
              <a:ext uri="{FF2B5EF4-FFF2-40B4-BE49-F238E27FC236}">
                <a16:creationId xmlns:a16="http://schemas.microsoft.com/office/drawing/2014/main" id="{FDAC03AE-A206-C479-7DA0-AC332C2608F5}"/>
              </a:ext>
            </a:extLst>
          </p:cNvPr>
          <p:cNvSpPr txBox="1"/>
          <p:nvPr/>
        </p:nvSpPr>
        <p:spPr>
          <a:xfrm>
            <a:off x="716930" y="3486052"/>
            <a:ext cx="532639"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C</a:t>
            </a:r>
            <a:endParaRPr lang="vi-VN" sz="2400" dirty="0">
              <a:solidFill>
                <a:schemeClr val="bg1">
                  <a:lumMod val="85000"/>
                </a:schemeClr>
              </a:solidFill>
              <a:latin typeface="SF Compact Display" panose="02000000000000000000" pitchFamily="50" charset="0"/>
            </a:endParaRPr>
          </a:p>
        </p:txBody>
      </p:sp>
      <p:pic>
        <p:nvPicPr>
          <p:cNvPr id="16" name="Picture 15">
            <a:extLst>
              <a:ext uri="{FF2B5EF4-FFF2-40B4-BE49-F238E27FC236}">
                <a16:creationId xmlns:a16="http://schemas.microsoft.com/office/drawing/2014/main" id="{A3D06E65-E825-E7D9-80BE-395365B02B2F}"/>
              </a:ext>
            </a:extLst>
          </p:cNvPr>
          <p:cNvPicPr>
            <a:picLocks noChangeAspect="1"/>
          </p:cNvPicPr>
          <p:nvPr/>
        </p:nvPicPr>
        <p:blipFill>
          <a:blip r:embed="rId2"/>
          <a:stretch>
            <a:fillRect/>
          </a:stretch>
        </p:blipFill>
        <p:spPr>
          <a:xfrm>
            <a:off x="5409600" y="2625616"/>
            <a:ext cx="6811033" cy="4225474"/>
          </a:xfrm>
          <a:prstGeom prst="rect">
            <a:avLst/>
          </a:prstGeom>
        </p:spPr>
      </p:pic>
      <p:sp>
        <p:nvSpPr>
          <p:cNvPr id="17" name="TextBox 16">
            <a:extLst>
              <a:ext uri="{FF2B5EF4-FFF2-40B4-BE49-F238E27FC236}">
                <a16:creationId xmlns:a16="http://schemas.microsoft.com/office/drawing/2014/main" id="{886D5F54-9852-B05F-EB80-B372EAC01A03}"/>
              </a:ext>
            </a:extLst>
          </p:cNvPr>
          <p:cNvSpPr txBox="1"/>
          <p:nvPr/>
        </p:nvSpPr>
        <p:spPr>
          <a:xfrm>
            <a:off x="5659209" y="1142372"/>
            <a:ext cx="2388407"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 det(A)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C</a:t>
            </a:r>
            <a:r>
              <a:rPr lang="en-US" sz="2400" baseline="30000" dirty="0">
                <a:solidFill>
                  <a:schemeClr val="bg1">
                    <a:lumMod val="85000"/>
                  </a:schemeClr>
                </a:solidFill>
                <a:latin typeface="SF Compact Display" panose="02000000000000000000" pitchFamily="50" charset="0"/>
              </a:rPr>
              <a:t>T</a:t>
            </a:r>
            <a:endParaRPr lang="vi-VN" sz="2400" baseline="30000" dirty="0">
              <a:solidFill>
                <a:schemeClr val="bg1">
                  <a:lumMod val="85000"/>
                </a:schemeClr>
              </a:solidFill>
              <a:latin typeface="SF Compact Display" panose="02000000000000000000" pitchFamily="50" charset="0"/>
            </a:endParaRPr>
          </a:p>
        </p:txBody>
      </p:sp>
    </p:spTree>
    <p:extLst>
      <p:ext uri="{BB962C8B-B14F-4D97-AF65-F5344CB8AC3E}">
        <p14:creationId xmlns:p14="http://schemas.microsoft.com/office/powerpoint/2010/main" val="154976133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DF2ED713-F754-55C5-8070-C8425370A28D}"/>
              </a:ext>
            </a:extLst>
          </p:cNvPr>
          <p:cNvSpPr/>
          <p:nvPr/>
        </p:nvSpPr>
        <p:spPr>
          <a:xfrm>
            <a:off x="6230922" y="1789393"/>
            <a:ext cx="4254198"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4" name="TextBox 3">
            <a:extLst>
              <a:ext uri="{FF2B5EF4-FFF2-40B4-BE49-F238E27FC236}">
                <a16:creationId xmlns:a16="http://schemas.microsoft.com/office/drawing/2014/main" id="{F6F00000-2B47-3DD6-5618-E104977876B9}"/>
              </a:ext>
            </a:extLst>
          </p:cNvPr>
          <p:cNvSpPr txBox="1"/>
          <p:nvPr/>
        </p:nvSpPr>
        <p:spPr>
          <a:xfrm>
            <a:off x="1050974" y="2875002"/>
            <a:ext cx="4013395" cy="110799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6600" dirty="0">
                <a:gradFill flip="none" rotWithShape="1">
                  <a:gsLst>
                    <a:gs pos="0">
                      <a:srgbClr val="649BF6"/>
                    </a:gs>
                    <a:gs pos="100000">
                      <a:srgbClr val="B534EE"/>
                    </a:gs>
                  </a:gsLst>
                  <a:lin ang="0" scaled="1"/>
                  <a:tileRect/>
                </a:gradFill>
                <a:latin typeface="SF Compact Rounded Black" panose="02000000000000000000" pitchFamily="50" charset="0"/>
              </a:rPr>
              <a:t>Overview</a:t>
            </a:r>
            <a:endParaRPr lang="vi-VN" sz="6600" dirty="0">
              <a:gradFill flip="none" rotWithShape="1">
                <a:gsLst>
                  <a:gs pos="0">
                    <a:srgbClr val="649BF6"/>
                  </a:gs>
                  <a:gs pos="100000">
                    <a:srgbClr val="B534EE"/>
                  </a:gs>
                </a:gsLst>
                <a:lin ang="0" scaled="1"/>
                <a:tileRect/>
              </a:gradFill>
            </a:endParaRPr>
          </a:p>
        </p:txBody>
      </p:sp>
      <p:sp>
        <p:nvSpPr>
          <p:cNvPr id="3" name="TextBox 2">
            <a:extLst>
              <a:ext uri="{FF2B5EF4-FFF2-40B4-BE49-F238E27FC236}">
                <a16:creationId xmlns:a16="http://schemas.microsoft.com/office/drawing/2014/main" id="{B1952E5F-EAAA-E3BE-463C-ACBFEA55C327}"/>
              </a:ext>
            </a:extLst>
          </p:cNvPr>
          <p:cNvSpPr txBox="1"/>
          <p:nvPr/>
        </p:nvSpPr>
        <p:spPr>
          <a:xfrm>
            <a:off x="6230922" y="1776718"/>
            <a:ext cx="4308742"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and How It works</a:t>
            </a:r>
            <a:endParaRPr lang="vi-VN" sz="2400" dirty="0">
              <a:solidFill>
                <a:schemeClr val="bg1"/>
              </a:solidFill>
              <a:latin typeface="SF Compact Display Black" panose="02000000000000000000" pitchFamily="50" charset="0"/>
            </a:endParaRPr>
          </a:p>
        </p:txBody>
      </p:sp>
      <p:sp>
        <p:nvSpPr>
          <p:cNvPr id="6" name="TextBox 5">
            <a:extLst>
              <a:ext uri="{FF2B5EF4-FFF2-40B4-BE49-F238E27FC236}">
                <a16:creationId xmlns:a16="http://schemas.microsoft.com/office/drawing/2014/main" id="{CB826DAB-4EF1-433A-4B6C-FCE690463C3E}"/>
              </a:ext>
            </a:extLst>
          </p:cNvPr>
          <p:cNvSpPr txBox="1"/>
          <p:nvPr/>
        </p:nvSpPr>
        <p:spPr>
          <a:xfrm>
            <a:off x="6230922" y="2674427"/>
            <a:ext cx="4196446"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Encryption Code</a:t>
            </a:r>
            <a:endParaRPr lang="vi-VN" sz="2400" dirty="0">
              <a:solidFill>
                <a:schemeClr val="bg1"/>
              </a:solidFill>
              <a:latin typeface="SF Compact Display Black" panose="02000000000000000000" pitchFamily="50" charset="0"/>
            </a:endParaRPr>
          </a:p>
        </p:txBody>
      </p:sp>
      <p:sp>
        <p:nvSpPr>
          <p:cNvPr id="7" name="TextBox 6">
            <a:extLst>
              <a:ext uri="{FF2B5EF4-FFF2-40B4-BE49-F238E27FC236}">
                <a16:creationId xmlns:a16="http://schemas.microsoft.com/office/drawing/2014/main" id="{243FA69F-F7C7-4D3C-05AE-2D9F34EF9B88}"/>
              </a:ext>
            </a:extLst>
          </p:cNvPr>
          <p:cNvSpPr txBox="1"/>
          <p:nvPr/>
        </p:nvSpPr>
        <p:spPr>
          <a:xfrm>
            <a:off x="6230922" y="4469844"/>
            <a:ext cx="5388992" cy="830997"/>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Implement Hill Cipher into chatting on LAN</a:t>
            </a:r>
            <a:endParaRPr lang="vi-VN" sz="2400" dirty="0">
              <a:solidFill>
                <a:schemeClr val="bg1"/>
              </a:solidFill>
              <a:latin typeface="SF Compact Display Black" panose="02000000000000000000" pitchFamily="50" charset="0"/>
            </a:endParaRPr>
          </a:p>
        </p:txBody>
      </p:sp>
      <p:sp>
        <p:nvSpPr>
          <p:cNvPr id="2" name="TextBox 1">
            <a:extLst>
              <a:ext uri="{FF2B5EF4-FFF2-40B4-BE49-F238E27FC236}">
                <a16:creationId xmlns:a16="http://schemas.microsoft.com/office/drawing/2014/main" id="{C2577C91-B19A-14C6-476D-D874CE81B6B6}"/>
              </a:ext>
            </a:extLst>
          </p:cNvPr>
          <p:cNvSpPr txBox="1"/>
          <p:nvPr/>
        </p:nvSpPr>
        <p:spPr>
          <a:xfrm>
            <a:off x="6230922" y="3572136"/>
            <a:ext cx="4196446"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Decryption Code</a:t>
            </a:r>
            <a:endParaRPr lang="vi-VN" sz="2400" dirty="0">
              <a:solidFill>
                <a:schemeClr val="bg1"/>
              </a:solidFill>
              <a:latin typeface="SF Compact Display Black" panose="02000000000000000000" pitchFamily="50" charset="0"/>
            </a:endParaRPr>
          </a:p>
        </p:txBody>
      </p:sp>
    </p:spTree>
    <p:extLst>
      <p:ext uri="{BB962C8B-B14F-4D97-AF65-F5344CB8AC3E}">
        <p14:creationId xmlns:p14="http://schemas.microsoft.com/office/powerpoint/2010/main" val="215333784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35" name="TextBox 34">
            <a:extLst>
              <a:ext uri="{FF2B5EF4-FFF2-40B4-BE49-F238E27FC236}">
                <a16:creationId xmlns:a16="http://schemas.microsoft.com/office/drawing/2014/main" id="{B3CBA056-C798-53E4-4E38-18CC61398E51}"/>
              </a:ext>
            </a:extLst>
          </p:cNvPr>
          <p:cNvSpPr txBox="1"/>
          <p:nvPr/>
        </p:nvSpPr>
        <p:spPr>
          <a:xfrm>
            <a:off x="257908" y="84525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1342914" y="1049012"/>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21" name="Rectangle: Rounded Corners 20">
            <a:extLst>
              <a:ext uri="{FF2B5EF4-FFF2-40B4-BE49-F238E27FC236}">
                <a16:creationId xmlns:a16="http://schemas.microsoft.com/office/drawing/2014/main" id="{F9FF60C7-164E-C93B-BB2E-91DBDAE85587}"/>
              </a:ext>
            </a:extLst>
          </p:cNvPr>
          <p:cNvSpPr/>
          <p:nvPr/>
        </p:nvSpPr>
        <p:spPr>
          <a:xfrm>
            <a:off x="4023276" y="1049012"/>
            <a:ext cx="1348824"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extBox 22">
            <a:extLst>
              <a:ext uri="{FF2B5EF4-FFF2-40B4-BE49-F238E27FC236}">
                <a16:creationId xmlns:a16="http://schemas.microsoft.com/office/drawing/2014/main" id="{1D867FF0-0C1E-B8B7-6A82-1C5C2066C51B}"/>
              </a:ext>
            </a:extLst>
          </p:cNvPr>
          <p:cNvSpPr txBox="1"/>
          <p:nvPr/>
        </p:nvSpPr>
        <p:spPr>
          <a:xfrm>
            <a:off x="4086310" y="1142372"/>
            <a:ext cx="858241"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DET:</a:t>
            </a:r>
          </a:p>
        </p:txBody>
      </p:sp>
      <p:sp>
        <p:nvSpPr>
          <p:cNvPr id="24" name="TextBox 23">
            <a:extLst>
              <a:ext uri="{FF2B5EF4-FFF2-40B4-BE49-F238E27FC236}">
                <a16:creationId xmlns:a16="http://schemas.microsoft.com/office/drawing/2014/main" id="{B4E8A455-5353-1A55-5FD4-2B09368E4352}"/>
              </a:ext>
            </a:extLst>
          </p:cNvPr>
          <p:cNvSpPr txBox="1"/>
          <p:nvPr/>
        </p:nvSpPr>
        <p:spPr>
          <a:xfrm>
            <a:off x="4842945" y="1188538"/>
            <a:ext cx="46129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27" name="Double Bracket 26">
            <a:extLst>
              <a:ext uri="{FF2B5EF4-FFF2-40B4-BE49-F238E27FC236}">
                <a16:creationId xmlns:a16="http://schemas.microsoft.com/office/drawing/2014/main" id="{4221179A-9DA9-E6E7-79BC-C4471B67C4CF}"/>
              </a:ext>
            </a:extLst>
          </p:cNvPr>
          <p:cNvSpPr/>
          <p:nvPr/>
        </p:nvSpPr>
        <p:spPr>
          <a:xfrm>
            <a:off x="1342914" y="3556350"/>
            <a:ext cx="3061075" cy="2456393"/>
          </a:xfrm>
          <a:prstGeom prst="bracketPair">
            <a:avLst>
              <a:gd name="adj" fmla="val 5492"/>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51" name="TextBox 50">
            <a:extLst>
              <a:ext uri="{FF2B5EF4-FFF2-40B4-BE49-F238E27FC236}">
                <a16:creationId xmlns:a16="http://schemas.microsoft.com/office/drawing/2014/main" id="{CD92B2D2-F781-D5A8-684E-6A7788C1EC44}"/>
              </a:ext>
            </a:extLst>
          </p:cNvPr>
          <p:cNvSpPr txBox="1"/>
          <p:nvPr/>
        </p:nvSpPr>
        <p:spPr>
          <a:xfrm>
            <a:off x="1600107" y="3852231"/>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70</a:t>
            </a:r>
          </a:p>
        </p:txBody>
      </p:sp>
      <p:sp>
        <p:nvSpPr>
          <p:cNvPr id="2" name="TextBox 1">
            <a:extLst>
              <a:ext uri="{FF2B5EF4-FFF2-40B4-BE49-F238E27FC236}">
                <a16:creationId xmlns:a16="http://schemas.microsoft.com/office/drawing/2014/main" id="{DE1165EE-3B65-5DB6-947B-2B2B886A1273}"/>
              </a:ext>
            </a:extLst>
          </p:cNvPr>
          <p:cNvSpPr txBox="1"/>
          <p:nvPr/>
        </p:nvSpPr>
        <p:spPr>
          <a:xfrm>
            <a:off x="1613350" y="4557699"/>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3" name="TextBox 2">
            <a:extLst>
              <a:ext uri="{FF2B5EF4-FFF2-40B4-BE49-F238E27FC236}">
                <a16:creationId xmlns:a16="http://schemas.microsoft.com/office/drawing/2014/main" id="{3F8F6FE5-5307-4360-7A66-4EF8548A263B}"/>
              </a:ext>
            </a:extLst>
          </p:cNvPr>
          <p:cNvSpPr txBox="1"/>
          <p:nvPr/>
        </p:nvSpPr>
        <p:spPr>
          <a:xfrm>
            <a:off x="1600107" y="5253107"/>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- 99</a:t>
            </a:r>
          </a:p>
        </p:txBody>
      </p:sp>
      <p:sp>
        <p:nvSpPr>
          <p:cNvPr id="4" name="TextBox 3">
            <a:extLst>
              <a:ext uri="{FF2B5EF4-FFF2-40B4-BE49-F238E27FC236}">
                <a16:creationId xmlns:a16="http://schemas.microsoft.com/office/drawing/2014/main" id="{48712CAA-D2D4-AE98-92E1-6027DF49659D}"/>
              </a:ext>
            </a:extLst>
          </p:cNvPr>
          <p:cNvSpPr txBox="1"/>
          <p:nvPr/>
        </p:nvSpPr>
        <p:spPr>
          <a:xfrm>
            <a:off x="2416236" y="3850731"/>
            <a:ext cx="79597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- 343</a:t>
            </a:r>
          </a:p>
        </p:txBody>
      </p:sp>
      <p:sp>
        <p:nvSpPr>
          <p:cNvPr id="6" name="TextBox 5">
            <a:extLst>
              <a:ext uri="{FF2B5EF4-FFF2-40B4-BE49-F238E27FC236}">
                <a16:creationId xmlns:a16="http://schemas.microsoft.com/office/drawing/2014/main" id="{EAEDBCA6-1FF5-F231-72A6-DA38D49F42BA}"/>
              </a:ext>
            </a:extLst>
          </p:cNvPr>
          <p:cNvSpPr txBox="1"/>
          <p:nvPr/>
        </p:nvSpPr>
        <p:spPr>
          <a:xfrm>
            <a:off x="2537117" y="5245650"/>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378</a:t>
            </a:r>
          </a:p>
        </p:txBody>
      </p:sp>
      <p:sp>
        <p:nvSpPr>
          <p:cNvPr id="7" name="TextBox 6">
            <a:extLst>
              <a:ext uri="{FF2B5EF4-FFF2-40B4-BE49-F238E27FC236}">
                <a16:creationId xmlns:a16="http://schemas.microsoft.com/office/drawing/2014/main" id="{21ABE7A7-461C-37F8-5170-45628BAE92FB}"/>
              </a:ext>
            </a:extLst>
          </p:cNvPr>
          <p:cNvSpPr txBox="1"/>
          <p:nvPr/>
        </p:nvSpPr>
        <p:spPr>
          <a:xfrm>
            <a:off x="3626370" y="3841979"/>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224</a:t>
            </a:r>
          </a:p>
        </p:txBody>
      </p:sp>
      <p:sp>
        <p:nvSpPr>
          <p:cNvPr id="10" name="TextBox 9">
            <a:extLst>
              <a:ext uri="{FF2B5EF4-FFF2-40B4-BE49-F238E27FC236}">
                <a16:creationId xmlns:a16="http://schemas.microsoft.com/office/drawing/2014/main" id="{866B571F-BC57-AC0D-B8A6-7EC0D7A70DCC}"/>
              </a:ext>
            </a:extLst>
          </p:cNvPr>
          <p:cNvSpPr txBox="1"/>
          <p:nvPr/>
        </p:nvSpPr>
        <p:spPr>
          <a:xfrm>
            <a:off x="3626370" y="4553687"/>
            <a:ext cx="62915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- 47</a:t>
            </a:r>
          </a:p>
        </p:txBody>
      </p:sp>
      <p:sp>
        <p:nvSpPr>
          <p:cNvPr id="11" name="TextBox 10">
            <a:extLst>
              <a:ext uri="{FF2B5EF4-FFF2-40B4-BE49-F238E27FC236}">
                <a16:creationId xmlns:a16="http://schemas.microsoft.com/office/drawing/2014/main" id="{81488B65-A054-32F3-F70D-4F3A08B75041}"/>
              </a:ext>
            </a:extLst>
          </p:cNvPr>
          <p:cNvSpPr txBox="1"/>
          <p:nvPr/>
        </p:nvSpPr>
        <p:spPr>
          <a:xfrm>
            <a:off x="3626371" y="5253107"/>
            <a:ext cx="73772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- 216</a:t>
            </a:r>
          </a:p>
        </p:txBody>
      </p:sp>
      <p:sp>
        <p:nvSpPr>
          <p:cNvPr id="13" name="TextBox 12">
            <a:extLst>
              <a:ext uri="{FF2B5EF4-FFF2-40B4-BE49-F238E27FC236}">
                <a16:creationId xmlns:a16="http://schemas.microsoft.com/office/drawing/2014/main" id="{FDAC03AE-A206-C479-7DA0-AC332C2608F5}"/>
              </a:ext>
            </a:extLst>
          </p:cNvPr>
          <p:cNvSpPr txBox="1"/>
          <p:nvPr/>
        </p:nvSpPr>
        <p:spPr>
          <a:xfrm>
            <a:off x="716930" y="3486052"/>
            <a:ext cx="532639"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C</a:t>
            </a:r>
            <a:r>
              <a:rPr lang="en-US" sz="2400" baseline="30000" dirty="0">
                <a:solidFill>
                  <a:schemeClr val="bg1">
                    <a:lumMod val="85000"/>
                  </a:schemeClr>
                </a:solidFill>
                <a:latin typeface="SF Compact Display" panose="02000000000000000000" pitchFamily="50" charset="0"/>
              </a:rPr>
              <a:t>T</a:t>
            </a:r>
            <a:endParaRPr lang="vi-VN" sz="2400" baseline="30000" dirty="0">
              <a:solidFill>
                <a:schemeClr val="bg1">
                  <a:lumMod val="85000"/>
                </a:schemeClr>
              </a:solidFill>
              <a:latin typeface="SF Compact Display" panose="02000000000000000000" pitchFamily="50" charset="0"/>
            </a:endParaRPr>
          </a:p>
        </p:txBody>
      </p:sp>
      <p:pic>
        <p:nvPicPr>
          <p:cNvPr id="16" name="Picture 15">
            <a:extLst>
              <a:ext uri="{FF2B5EF4-FFF2-40B4-BE49-F238E27FC236}">
                <a16:creationId xmlns:a16="http://schemas.microsoft.com/office/drawing/2014/main" id="{A3D06E65-E825-E7D9-80BE-395365B02B2F}"/>
              </a:ext>
            </a:extLst>
          </p:cNvPr>
          <p:cNvPicPr>
            <a:picLocks noChangeAspect="1"/>
          </p:cNvPicPr>
          <p:nvPr/>
        </p:nvPicPr>
        <p:blipFill>
          <a:blip r:embed="rId2"/>
          <a:stretch>
            <a:fillRect/>
          </a:stretch>
        </p:blipFill>
        <p:spPr>
          <a:xfrm>
            <a:off x="5409600" y="2625616"/>
            <a:ext cx="6811033" cy="4225474"/>
          </a:xfrm>
          <a:prstGeom prst="rect">
            <a:avLst/>
          </a:prstGeom>
        </p:spPr>
      </p:pic>
      <p:sp>
        <p:nvSpPr>
          <p:cNvPr id="9" name="TextBox 8">
            <a:extLst>
              <a:ext uri="{FF2B5EF4-FFF2-40B4-BE49-F238E27FC236}">
                <a16:creationId xmlns:a16="http://schemas.microsoft.com/office/drawing/2014/main" id="{FBB31BCB-A7A6-2D15-5EFF-A96047DA4B97}"/>
              </a:ext>
            </a:extLst>
          </p:cNvPr>
          <p:cNvSpPr txBox="1"/>
          <p:nvPr/>
        </p:nvSpPr>
        <p:spPr>
          <a:xfrm>
            <a:off x="2657617" y="4557699"/>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70</a:t>
            </a:r>
          </a:p>
        </p:txBody>
      </p:sp>
      <p:sp>
        <p:nvSpPr>
          <p:cNvPr id="14" name="TextBox 13">
            <a:extLst>
              <a:ext uri="{FF2B5EF4-FFF2-40B4-BE49-F238E27FC236}">
                <a16:creationId xmlns:a16="http://schemas.microsoft.com/office/drawing/2014/main" id="{A6E2A280-09C1-CC80-D3B7-E865DB56BC30}"/>
              </a:ext>
            </a:extLst>
          </p:cNvPr>
          <p:cNvSpPr txBox="1"/>
          <p:nvPr/>
        </p:nvSpPr>
        <p:spPr>
          <a:xfrm>
            <a:off x="5659209" y="1142372"/>
            <a:ext cx="2388407"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 det(A)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C</a:t>
            </a:r>
            <a:r>
              <a:rPr lang="en-US" sz="2400" baseline="30000" dirty="0">
                <a:solidFill>
                  <a:schemeClr val="bg1">
                    <a:lumMod val="85000"/>
                  </a:schemeClr>
                </a:solidFill>
                <a:latin typeface="SF Compact Display" panose="02000000000000000000" pitchFamily="50" charset="0"/>
              </a:rPr>
              <a:t>T</a:t>
            </a:r>
            <a:endParaRPr lang="vi-VN" sz="2400" baseline="30000" dirty="0">
              <a:solidFill>
                <a:schemeClr val="bg1">
                  <a:lumMod val="85000"/>
                </a:schemeClr>
              </a:solidFill>
              <a:latin typeface="SF Compact Display" panose="02000000000000000000" pitchFamily="50" charset="0"/>
            </a:endParaRPr>
          </a:p>
        </p:txBody>
      </p:sp>
    </p:spTree>
    <p:extLst>
      <p:ext uri="{BB962C8B-B14F-4D97-AF65-F5344CB8AC3E}">
        <p14:creationId xmlns:p14="http://schemas.microsoft.com/office/powerpoint/2010/main" val="3787258270"/>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35" name="TextBox 34">
            <a:extLst>
              <a:ext uri="{FF2B5EF4-FFF2-40B4-BE49-F238E27FC236}">
                <a16:creationId xmlns:a16="http://schemas.microsoft.com/office/drawing/2014/main" id="{B3CBA056-C798-53E4-4E38-18CC61398E51}"/>
              </a:ext>
            </a:extLst>
          </p:cNvPr>
          <p:cNvSpPr txBox="1"/>
          <p:nvPr/>
        </p:nvSpPr>
        <p:spPr>
          <a:xfrm>
            <a:off x="257908" y="84525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1342914" y="1049012"/>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21" name="Rectangle: Rounded Corners 20">
            <a:extLst>
              <a:ext uri="{FF2B5EF4-FFF2-40B4-BE49-F238E27FC236}">
                <a16:creationId xmlns:a16="http://schemas.microsoft.com/office/drawing/2014/main" id="{F9FF60C7-164E-C93B-BB2E-91DBDAE85587}"/>
              </a:ext>
            </a:extLst>
          </p:cNvPr>
          <p:cNvSpPr/>
          <p:nvPr/>
        </p:nvSpPr>
        <p:spPr>
          <a:xfrm>
            <a:off x="4023276" y="1049012"/>
            <a:ext cx="1348824"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extBox 22">
            <a:extLst>
              <a:ext uri="{FF2B5EF4-FFF2-40B4-BE49-F238E27FC236}">
                <a16:creationId xmlns:a16="http://schemas.microsoft.com/office/drawing/2014/main" id="{1D867FF0-0C1E-B8B7-6A82-1C5C2066C51B}"/>
              </a:ext>
            </a:extLst>
          </p:cNvPr>
          <p:cNvSpPr txBox="1"/>
          <p:nvPr/>
        </p:nvSpPr>
        <p:spPr>
          <a:xfrm>
            <a:off x="4086310" y="1142372"/>
            <a:ext cx="858241"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DET:</a:t>
            </a:r>
          </a:p>
        </p:txBody>
      </p:sp>
      <p:sp>
        <p:nvSpPr>
          <p:cNvPr id="24" name="TextBox 23">
            <a:extLst>
              <a:ext uri="{FF2B5EF4-FFF2-40B4-BE49-F238E27FC236}">
                <a16:creationId xmlns:a16="http://schemas.microsoft.com/office/drawing/2014/main" id="{B4E8A455-5353-1A55-5FD4-2B09368E4352}"/>
              </a:ext>
            </a:extLst>
          </p:cNvPr>
          <p:cNvSpPr txBox="1"/>
          <p:nvPr/>
        </p:nvSpPr>
        <p:spPr>
          <a:xfrm>
            <a:off x="4842945" y="1188538"/>
            <a:ext cx="46129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27" name="Double Bracket 26">
            <a:extLst>
              <a:ext uri="{FF2B5EF4-FFF2-40B4-BE49-F238E27FC236}">
                <a16:creationId xmlns:a16="http://schemas.microsoft.com/office/drawing/2014/main" id="{4221179A-9DA9-E6E7-79BC-C4471B67C4CF}"/>
              </a:ext>
            </a:extLst>
          </p:cNvPr>
          <p:cNvSpPr/>
          <p:nvPr/>
        </p:nvSpPr>
        <p:spPr>
          <a:xfrm>
            <a:off x="1342914" y="3556350"/>
            <a:ext cx="3061075" cy="2456393"/>
          </a:xfrm>
          <a:prstGeom prst="bracketPair">
            <a:avLst>
              <a:gd name="adj" fmla="val 5492"/>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51" name="TextBox 50">
            <a:extLst>
              <a:ext uri="{FF2B5EF4-FFF2-40B4-BE49-F238E27FC236}">
                <a16:creationId xmlns:a16="http://schemas.microsoft.com/office/drawing/2014/main" id="{CD92B2D2-F781-D5A8-684E-6A7788C1EC44}"/>
              </a:ext>
            </a:extLst>
          </p:cNvPr>
          <p:cNvSpPr txBox="1"/>
          <p:nvPr/>
        </p:nvSpPr>
        <p:spPr>
          <a:xfrm>
            <a:off x="1600107" y="3852231"/>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70</a:t>
            </a:r>
          </a:p>
        </p:txBody>
      </p:sp>
      <p:sp>
        <p:nvSpPr>
          <p:cNvPr id="2" name="TextBox 1">
            <a:extLst>
              <a:ext uri="{FF2B5EF4-FFF2-40B4-BE49-F238E27FC236}">
                <a16:creationId xmlns:a16="http://schemas.microsoft.com/office/drawing/2014/main" id="{DE1165EE-3B65-5DB6-947B-2B2B886A1273}"/>
              </a:ext>
            </a:extLst>
          </p:cNvPr>
          <p:cNvSpPr txBox="1"/>
          <p:nvPr/>
        </p:nvSpPr>
        <p:spPr>
          <a:xfrm>
            <a:off x="1613350" y="4557699"/>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3" name="TextBox 2">
            <a:extLst>
              <a:ext uri="{FF2B5EF4-FFF2-40B4-BE49-F238E27FC236}">
                <a16:creationId xmlns:a16="http://schemas.microsoft.com/office/drawing/2014/main" id="{3F8F6FE5-5307-4360-7A66-4EF8548A263B}"/>
              </a:ext>
            </a:extLst>
          </p:cNvPr>
          <p:cNvSpPr txBox="1"/>
          <p:nvPr/>
        </p:nvSpPr>
        <p:spPr>
          <a:xfrm>
            <a:off x="1600107" y="5253107"/>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- 99</a:t>
            </a:r>
          </a:p>
        </p:txBody>
      </p:sp>
      <p:sp>
        <p:nvSpPr>
          <p:cNvPr id="4" name="TextBox 3">
            <a:extLst>
              <a:ext uri="{FF2B5EF4-FFF2-40B4-BE49-F238E27FC236}">
                <a16:creationId xmlns:a16="http://schemas.microsoft.com/office/drawing/2014/main" id="{48712CAA-D2D4-AE98-92E1-6027DF49659D}"/>
              </a:ext>
            </a:extLst>
          </p:cNvPr>
          <p:cNvSpPr txBox="1"/>
          <p:nvPr/>
        </p:nvSpPr>
        <p:spPr>
          <a:xfrm>
            <a:off x="2416236" y="3850731"/>
            <a:ext cx="79597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- 343</a:t>
            </a:r>
          </a:p>
        </p:txBody>
      </p:sp>
      <p:sp>
        <p:nvSpPr>
          <p:cNvPr id="6" name="TextBox 5">
            <a:extLst>
              <a:ext uri="{FF2B5EF4-FFF2-40B4-BE49-F238E27FC236}">
                <a16:creationId xmlns:a16="http://schemas.microsoft.com/office/drawing/2014/main" id="{EAEDBCA6-1FF5-F231-72A6-DA38D49F42BA}"/>
              </a:ext>
            </a:extLst>
          </p:cNvPr>
          <p:cNvSpPr txBox="1"/>
          <p:nvPr/>
        </p:nvSpPr>
        <p:spPr>
          <a:xfrm>
            <a:off x="2537117" y="5245650"/>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378</a:t>
            </a:r>
          </a:p>
        </p:txBody>
      </p:sp>
      <p:sp>
        <p:nvSpPr>
          <p:cNvPr id="7" name="TextBox 6">
            <a:extLst>
              <a:ext uri="{FF2B5EF4-FFF2-40B4-BE49-F238E27FC236}">
                <a16:creationId xmlns:a16="http://schemas.microsoft.com/office/drawing/2014/main" id="{21ABE7A7-461C-37F8-5170-45628BAE92FB}"/>
              </a:ext>
            </a:extLst>
          </p:cNvPr>
          <p:cNvSpPr txBox="1"/>
          <p:nvPr/>
        </p:nvSpPr>
        <p:spPr>
          <a:xfrm>
            <a:off x="3626370" y="3841979"/>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224</a:t>
            </a:r>
          </a:p>
        </p:txBody>
      </p:sp>
      <p:sp>
        <p:nvSpPr>
          <p:cNvPr id="10" name="TextBox 9">
            <a:extLst>
              <a:ext uri="{FF2B5EF4-FFF2-40B4-BE49-F238E27FC236}">
                <a16:creationId xmlns:a16="http://schemas.microsoft.com/office/drawing/2014/main" id="{866B571F-BC57-AC0D-B8A6-7EC0D7A70DCC}"/>
              </a:ext>
            </a:extLst>
          </p:cNvPr>
          <p:cNvSpPr txBox="1"/>
          <p:nvPr/>
        </p:nvSpPr>
        <p:spPr>
          <a:xfrm>
            <a:off x="3626370" y="4553687"/>
            <a:ext cx="62915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- 47</a:t>
            </a:r>
          </a:p>
        </p:txBody>
      </p:sp>
      <p:sp>
        <p:nvSpPr>
          <p:cNvPr id="11" name="TextBox 10">
            <a:extLst>
              <a:ext uri="{FF2B5EF4-FFF2-40B4-BE49-F238E27FC236}">
                <a16:creationId xmlns:a16="http://schemas.microsoft.com/office/drawing/2014/main" id="{81488B65-A054-32F3-F70D-4F3A08B75041}"/>
              </a:ext>
            </a:extLst>
          </p:cNvPr>
          <p:cNvSpPr txBox="1"/>
          <p:nvPr/>
        </p:nvSpPr>
        <p:spPr>
          <a:xfrm>
            <a:off x="3626371" y="5253107"/>
            <a:ext cx="73772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- 216</a:t>
            </a:r>
          </a:p>
        </p:txBody>
      </p:sp>
      <p:sp>
        <p:nvSpPr>
          <p:cNvPr id="13" name="TextBox 12">
            <a:extLst>
              <a:ext uri="{FF2B5EF4-FFF2-40B4-BE49-F238E27FC236}">
                <a16:creationId xmlns:a16="http://schemas.microsoft.com/office/drawing/2014/main" id="{FDAC03AE-A206-C479-7DA0-AC332C2608F5}"/>
              </a:ext>
            </a:extLst>
          </p:cNvPr>
          <p:cNvSpPr txBox="1"/>
          <p:nvPr/>
        </p:nvSpPr>
        <p:spPr>
          <a:xfrm>
            <a:off x="716930" y="3486052"/>
            <a:ext cx="532639"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C</a:t>
            </a:r>
            <a:r>
              <a:rPr lang="en-US" sz="2400" baseline="30000" dirty="0">
                <a:solidFill>
                  <a:schemeClr val="bg1">
                    <a:lumMod val="85000"/>
                  </a:schemeClr>
                </a:solidFill>
                <a:latin typeface="SF Compact Display" panose="02000000000000000000" pitchFamily="50" charset="0"/>
              </a:rPr>
              <a:t>T</a:t>
            </a:r>
            <a:endParaRPr lang="vi-VN" sz="2400" baseline="30000" dirty="0">
              <a:solidFill>
                <a:schemeClr val="bg1">
                  <a:lumMod val="85000"/>
                </a:schemeClr>
              </a:solidFill>
              <a:latin typeface="SF Compact Display" panose="02000000000000000000" pitchFamily="50" charset="0"/>
            </a:endParaRPr>
          </a:p>
        </p:txBody>
      </p:sp>
      <p:sp>
        <p:nvSpPr>
          <p:cNvPr id="9" name="TextBox 8">
            <a:extLst>
              <a:ext uri="{FF2B5EF4-FFF2-40B4-BE49-F238E27FC236}">
                <a16:creationId xmlns:a16="http://schemas.microsoft.com/office/drawing/2014/main" id="{FBB31BCB-A7A6-2D15-5EFF-A96047DA4B97}"/>
              </a:ext>
            </a:extLst>
          </p:cNvPr>
          <p:cNvSpPr txBox="1"/>
          <p:nvPr/>
        </p:nvSpPr>
        <p:spPr>
          <a:xfrm>
            <a:off x="2657617" y="4557699"/>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70</a:t>
            </a:r>
          </a:p>
        </p:txBody>
      </p:sp>
      <p:sp>
        <p:nvSpPr>
          <p:cNvPr id="5" name="TextBox 4">
            <a:extLst>
              <a:ext uri="{FF2B5EF4-FFF2-40B4-BE49-F238E27FC236}">
                <a16:creationId xmlns:a16="http://schemas.microsoft.com/office/drawing/2014/main" id="{22873FF7-CCF1-9509-D7F2-5C65917D87D5}"/>
              </a:ext>
            </a:extLst>
          </p:cNvPr>
          <p:cNvSpPr txBox="1"/>
          <p:nvPr/>
        </p:nvSpPr>
        <p:spPr>
          <a:xfrm>
            <a:off x="5659209" y="1142372"/>
            <a:ext cx="2388407"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 det(A)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C</a:t>
            </a:r>
            <a:r>
              <a:rPr lang="en-US" sz="2400" baseline="30000" dirty="0">
                <a:solidFill>
                  <a:schemeClr val="bg1">
                    <a:lumMod val="85000"/>
                  </a:schemeClr>
                </a:solidFill>
                <a:latin typeface="SF Compact Display" panose="02000000000000000000" pitchFamily="50" charset="0"/>
              </a:rPr>
              <a:t>T</a:t>
            </a:r>
            <a:endParaRPr lang="vi-VN" sz="2400" baseline="30000" dirty="0">
              <a:solidFill>
                <a:schemeClr val="bg1">
                  <a:lumMod val="85000"/>
                </a:schemeClr>
              </a:solidFill>
              <a:latin typeface="SF Compact Display" panose="02000000000000000000" pitchFamily="50" charset="0"/>
            </a:endParaRPr>
          </a:p>
        </p:txBody>
      </p:sp>
      <p:pic>
        <p:nvPicPr>
          <p:cNvPr id="15" name="Picture 14">
            <a:extLst>
              <a:ext uri="{FF2B5EF4-FFF2-40B4-BE49-F238E27FC236}">
                <a16:creationId xmlns:a16="http://schemas.microsoft.com/office/drawing/2014/main" id="{299B5ECB-504F-E505-4B97-C50678C88F33}"/>
              </a:ext>
            </a:extLst>
          </p:cNvPr>
          <p:cNvPicPr>
            <a:picLocks noChangeAspect="1"/>
          </p:cNvPicPr>
          <p:nvPr/>
        </p:nvPicPr>
        <p:blipFill>
          <a:blip r:embed="rId2"/>
          <a:stretch>
            <a:fillRect/>
          </a:stretch>
        </p:blipFill>
        <p:spPr>
          <a:xfrm>
            <a:off x="6299978" y="2133668"/>
            <a:ext cx="5036436" cy="3278434"/>
          </a:xfrm>
          <a:prstGeom prst="roundRect">
            <a:avLst>
              <a:gd name="adj" fmla="val 6102"/>
            </a:avLst>
          </a:prstGeom>
        </p:spPr>
      </p:pic>
      <p:cxnSp>
        <p:nvCxnSpPr>
          <p:cNvPr id="17" name="Straight Connector 16">
            <a:extLst>
              <a:ext uri="{FF2B5EF4-FFF2-40B4-BE49-F238E27FC236}">
                <a16:creationId xmlns:a16="http://schemas.microsoft.com/office/drawing/2014/main" id="{EB397C83-5329-2687-DB95-E46BB5E3A12D}"/>
              </a:ext>
            </a:extLst>
          </p:cNvPr>
          <p:cNvCxnSpPr>
            <a:cxnSpLocks/>
          </p:cNvCxnSpPr>
          <p:nvPr/>
        </p:nvCxnSpPr>
        <p:spPr>
          <a:xfrm>
            <a:off x="6435096" y="1596203"/>
            <a:ext cx="870579"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05DDAFD-4D02-B35E-FFAB-796473EDC72A}"/>
              </a:ext>
            </a:extLst>
          </p:cNvPr>
          <p:cNvCxnSpPr>
            <a:cxnSpLocks/>
          </p:cNvCxnSpPr>
          <p:nvPr/>
        </p:nvCxnSpPr>
        <p:spPr>
          <a:xfrm>
            <a:off x="6873577" y="1596203"/>
            <a:ext cx="0" cy="537465"/>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25" name="Rectangle: Rounded Corners 24">
            <a:extLst>
              <a:ext uri="{FF2B5EF4-FFF2-40B4-BE49-F238E27FC236}">
                <a16:creationId xmlns:a16="http://schemas.microsoft.com/office/drawing/2014/main" id="{665872A0-88B4-9DDF-4D70-4185AFAAC59E}"/>
              </a:ext>
            </a:extLst>
          </p:cNvPr>
          <p:cNvSpPr/>
          <p:nvPr/>
        </p:nvSpPr>
        <p:spPr>
          <a:xfrm>
            <a:off x="6299979" y="5529079"/>
            <a:ext cx="2019752"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9" name="TextBox 28">
            <a:extLst>
              <a:ext uri="{FF2B5EF4-FFF2-40B4-BE49-F238E27FC236}">
                <a16:creationId xmlns:a16="http://schemas.microsoft.com/office/drawing/2014/main" id="{95A1EDE3-503C-3FC1-9A1F-0200AF72C950}"/>
              </a:ext>
            </a:extLst>
          </p:cNvPr>
          <p:cNvSpPr txBox="1"/>
          <p:nvPr/>
        </p:nvSpPr>
        <p:spPr>
          <a:xfrm>
            <a:off x="9760292" y="1647359"/>
            <a:ext cx="511084"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30" name="TextBox 29">
            <a:extLst>
              <a:ext uri="{FF2B5EF4-FFF2-40B4-BE49-F238E27FC236}">
                <a16:creationId xmlns:a16="http://schemas.microsoft.com/office/drawing/2014/main" id="{F2D44348-0EA9-5845-B922-41815FB06DC2}"/>
              </a:ext>
            </a:extLst>
          </p:cNvPr>
          <p:cNvSpPr txBox="1"/>
          <p:nvPr/>
        </p:nvSpPr>
        <p:spPr>
          <a:xfrm>
            <a:off x="10710568" y="1647359"/>
            <a:ext cx="511084"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94</a:t>
            </a:r>
          </a:p>
        </p:txBody>
      </p:sp>
      <p:sp>
        <p:nvSpPr>
          <p:cNvPr id="31" name="TextBox 30">
            <a:extLst>
              <a:ext uri="{FF2B5EF4-FFF2-40B4-BE49-F238E27FC236}">
                <a16:creationId xmlns:a16="http://schemas.microsoft.com/office/drawing/2014/main" id="{1C99151B-360C-F60A-8F9C-7E5AB66D2DCE}"/>
              </a:ext>
            </a:extLst>
          </p:cNvPr>
          <p:cNvSpPr txBox="1"/>
          <p:nvPr/>
        </p:nvSpPr>
        <p:spPr>
          <a:xfrm>
            <a:off x="6435096" y="5614982"/>
            <a:ext cx="1884634"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det(A)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 81</a:t>
            </a:r>
            <a:endParaRPr lang="vi-VN" sz="2400" dirty="0">
              <a:solidFill>
                <a:schemeClr val="bg1">
                  <a:lumMod val="85000"/>
                </a:schemeClr>
              </a:solidFill>
              <a:latin typeface="SF Compact Display" panose="02000000000000000000" pitchFamily="50" charset="0"/>
            </a:endParaRPr>
          </a:p>
        </p:txBody>
      </p:sp>
    </p:spTree>
    <p:extLst>
      <p:ext uri="{BB962C8B-B14F-4D97-AF65-F5344CB8AC3E}">
        <p14:creationId xmlns:p14="http://schemas.microsoft.com/office/powerpoint/2010/main" val="3101407428"/>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outVertical)">
                                      <p:cBhvr>
                                        <p:cTn id="7" dur="500"/>
                                        <p:tgtEl>
                                          <p:spTgt spid="17"/>
                                        </p:tgtEl>
                                      </p:cBhvr>
                                    </p:animEffect>
                                  </p:childTnLst>
                                </p:cTn>
                              </p:par>
                              <p:par>
                                <p:cTn id="8" presetID="22" presetClass="entr" presetSubtype="1" fill="hold" nodeType="withEffect">
                                  <p:stCondLst>
                                    <p:cond delay="100"/>
                                  </p:stCondLst>
                                  <p:childTnLst>
                                    <p:set>
                                      <p:cBhvr>
                                        <p:cTn id="9" dur="1" fill="hold">
                                          <p:stCondLst>
                                            <p:cond delay="0"/>
                                          </p:stCondLst>
                                        </p:cTn>
                                        <p:tgtEl>
                                          <p:spTgt spid="19"/>
                                        </p:tgtEl>
                                        <p:attrNameLst>
                                          <p:attrName>style.visibility</p:attrName>
                                        </p:attrNameLst>
                                      </p:cBhvr>
                                      <p:to>
                                        <p:strVal val="visible"/>
                                      </p:to>
                                    </p:set>
                                    <p:animEffect transition="in" filter="wipe(up)">
                                      <p:cBhvr>
                                        <p:cTn id="10" dur="500"/>
                                        <p:tgtEl>
                                          <p:spTgt spid="19"/>
                                        </p:tgtEl>
                                      </p:cBhvr>
                                    </p:animEffect>
                                  </p:childTnLst>
                                </p:cTn>
                              </p:par>
                            </p:childTnLst>
                          </p:cTn>
                        </p:par>
                        <p:par>
                          <p:cTn id="11" fill="hold">
                            <p:stCondLst>
                              <p:cond delay="600"/>
                            </p:stCondLst>
                            <p:childTnLst>
                              <p:par>
                                <p:cTn id="12" presetID="10" presetClass="entr" presetSubtype="0"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500"/>
                                        <p:tgtEl>
                                          <p:spTgt spid="2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500"/>
                                        <p:tgtEl>
                                          <p:spTgt spid="2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9" grpId="0"/>
      <p:bldP spid="30" grpId="0"/>
      <p:bldP spid="31"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35" name="TextBox 34">
            <a:extLst>
              <a:ext uri="{FF2B5EF4-FFF2-40B4-BE49-F238E27FC236}">
                <a16:creationId xmlns:a16="http://schemas.microsoft.com/office/drawing/2014/main" id="{B3CBA056-C798-53E4-4E38-18CC61398E51}"/>
              </a:ext>
            </a:extLst>
          </p:cNvPr>
          <p:cNvSpPr txBox="1"/>
          <p:nvPr/>
        </p:nvSpPr>
        <p:spPr>
          <a:xfrm>
            <a:off x="-8847992" y="84525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grpSp>
        <p:nvGrpSpPr>
          <p:cNvPr id="37" name="Group 36">
            <a:extLst>
              <a:ext uri="{FF2B5EF4-FFF2-40B4-BE49-F238E27FC236}">
                <a16:creationId xmlns:a16="http://schemas.microsoft.com/office/drawing/2014/main" id="{4148939A-3396-558F-C96D-99EC9851341F}"/>
              </a:ext>
            </a:extLst>
          </p:cNvPr>
          <p:cNvGrpSpPr/>
          <p:nvPr/>
        </p:nvGrpSpPr>
        <p:grpSpPr>
          <a:xfrm>
            <a:off x="-7762986" y="1049012"/>
            <a:ext cx="2388407" cy="1811206"/>
            <a:chOff x="2011990" y="3117944"/>
            <a:chExt cx="2388407" cy="1811206"/>
          </a:xfrm>
        </p:grpSpPr>
        <p:sp>
          <p:nvSpPr>
            <p:cNvPr id="38" name="TextBox 37">
              <a:extLst>
                <a:ext uri="{FF2B5EF4-FFF2-40B4-BE49-F238E27FC236}">
                  <a16:creationId xmlns:a16="http://schemas.microsoft.com/office/drawing/2014/main" id="{A268CE80-E176-9B99-0125-2FEB5FDE496A}"/>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39" name="TextBox 38">
              <a:extLst>
                <a:ext uri="{FF2B5EF4-FFF2-40B4-BE49-F238E27FC236}">
                  <a16:creationId xmlns:a16="http://schemas.microsoft.com/office/drawing/2014/main" id="{622E2889-3E8A-645C-AB1A-9D6C296B0304}"/>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41" name="TextBox 40">
              <a:extLst>
                <a:ext uri="{FF2B5EF4-FFF2-40B4-BE49-F238E27FC236}">
                  <a16:creationId xmlns:a16="http://schemas.microsoft.com/office/drawing/2014/main" id="{53DD8B7B-008D-C9BE-389F-BB93BA8AA748}"/>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2" name="TextBox 41">
              <a:extLst>
                <a:ext uri="{FF2B5EF4-FFF2-40B4-BE49-F238E27FC236}">
                  <a16:creationId xmlns:a16="http://schemas.microsoft.com/office/drawing/2014/main" id="{F486438C-E275-2710-27DE-82D0F05FE707}"/>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43" name="TextBox 42">
              <a:extLst>
                <a:ext uri="{FF2B5EF4-FFF2-40B4-BE49-F238E27FC236}">
                  <a16:creationId xmlns:a16="http://schemas.microsoft.com/office/drawing/2014/main" id="{ECFC5C5B-7B86-97F6-0850-55B2860A3659}"/>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44" name="TextBox 43">
              <a:extLst>
                <a:ext uri="{FF2B5EF4-FFF2-40B4-BE49-F238E27FC236}">
                  <a16:creationId xmlns:a16="http://schemas.microsoft.com/office/drawing/2014/main" id="{21DF210D-B555-50F5-E32D-160E2324B908}"/>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5" name="TextBox 44">
              <a:extLst>
                <a:ext uri="{FF2B5EF4-FFF2-40B4-BE49-F238E27FC236}">
                  <a16:creationId xmlns:a16="http://schemas.microsoft.com/office/drawing/2014/main" id="{4A64E34D-785B-2A9E-A658-599634537A86}"/>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6" name="TextBox 45">
              <a:extLst>
                <a:ext uri="{FF2B5EF4-FFF2-40B4-BE49-F238E27FC236}">
                  <a16:creationId xmlns:a16="http://schemas.microsoft.com/office/drawing/2014/main" id="{D2F48F86-43B2-1CF4-D141-67CA13C84317}"/>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7" name="TextBox 46">
              <a:extLst>
                <a:ext uri="{FF2B5EF4-FFF2-40B4-BE49-F238E27FC236}">
                  <a16:creationId xmlns:a16="http://schemas.microsoft.com/office/drawing/2014/main" id="{DBA81F2E-B390-A801-CEC4-F3BB6C8CB779}"/>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8" name="Double Bracket 47">
              <a:extLst>
                <a:ext uri="{FF2B5EF4-FFF2-40B4-BE49-F238E27FC236}">
                  <a16:creationId xmlns:a16="http://schemas.microsoft.com/office/drawing/2014/main" id="{09B1BF66-10FD-9A8F-666B-43A03A1EEF0D}"/>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21" name="Rectangle: Rounded Corners 20">
            <a:extLst>
              <a:ext uri="{FF2B5EF4-FFF2-40B4-BE49-F238E27FC236}">
                <a16:creationId xmlns:a16="http://schemas.microsoft.com/office/drawing/2014/main" id="{F9FF60C7-164E-C93B-BB2E-91DBDAE85587}"/>
              </a:ext>
            </a:extLst>
          </p:cNvPr>
          <p:cNvSpPr/>
          <p:nvPr/>
        </p:nvSpPr>
        <p:spPr>
          <a:xfrm>
            <a:off x="-5082624" y="1049012"/>
            <a:ext cx="1348824"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extBox 22">
            <a:extLst>
              <a:ext uri="{FF2B5EF4-FFF2-40B4-BE49-F238E27FC236}">
                <a16:creationId xmlns:a16="http://schemas.microsoft.com/office/drawing/2014/main" id="{1D867FF0-0C1E-B8B7-6A82-1C5C2066C51B}"/>
              </a:ext>
            </a:extLst>
          </p:cNvPr>
          <p:cNvSpPr txBox="1"/>
          <p:nvPr/>
        </p:nvSpPr>
        <p:spPr>
          <a:xfrm>
            <a:off x="-5019590" y="1142372"/>
            <a:ext cx="858241"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DET:</a:t>
            </a:r>
          </a:p>
        </p:txBody>
      </p:sp>
      <p:sp>
        <p:nvSpPr>
          <p:cNvPr id="24" name="TextBox 23">
            <a:extLst>
              <a:ext uri="{FF2B5EF4-FFF2-40B4-BE49-F238E27FC236}">
                <a16:creationId xmlns:a16="http://schemas.microsoft.com/office/drawing/2014/main" id="{B4E8A455-5353-1A55-5FD4-2B09368E4352}"/>
              </a:ext>
            </a:extLst>
          </p:cNvPr>
          <p:cNvSpPr txBox="1"/>
          <p:nvPr/>
        </p:nvSpPr>
        <p:spPr>
          <a:xfrm>
            <a:off x="-4262955" y="1188538"/>
            <a:ext cx="46129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27" name="Double Bracket 26">
            <a:extLst>
              <a:ext uri="{FF2B5EF4-FFF2-40B4-BE49-F238E27FC236}">
                <a16:creationId xmlns:a16="http://schemas.microsoft.com/office/drawing/2014/main" id="{4221179A-9DA9-E6E7-79BC-C4471B67C4CF}"/>
              </a:ext>
            </a:extLst>
          </p:cNvPr>
          <p:cNvSpPr/>
          <p:nvPr/>
        </p:nvSpPr>
        <p:spPr>
          <a:xfrm>
            <a:off x="3731321" y="1212670"/>
            <a:ext cx="3061075" cy="2456393"/>
          </a:xfrm>
          <a:prstGeom prst="bracketPair">
            <a:avLst>
              <a:gd name="adj" fmla="val 5492"/>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51" name="TextBox 50">
            <a:extLst>
              <a:ext uri="{FF2B5EF4-FFF2-40B4-BE49-F238E27FC236}">
                <a16:creationId xmlns:a16="http://schemas.microsoft.com/office/drawing/2014/main" id="{CD92B2D2-F781-D5A8-684E-6A7788C1EC44}"/>
              </a:ext>
            </a:extLst>
          </p:cNvPr>
          <p:cNvSpPr txBox="1"/>
          <p:nvPr/>
        </p:nvSpPr>
        <p:spPr>
          <a:xfrm>
            <a:off x="3988514" y="1508551"/>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70</a:t>
            </a:r>
          </a:p>
        </p:txBody>
      </p:sp>
      <p:sp>
        <p:nvSpPr>
          <p:cNvPr id="2" name="TextBox 1">
            <a:extLst>
              <a:ext uri="{FF2B5EF4-FFF2-40B4-BE49-F238E27FC236}">
                <a16:creationId xmlns:a16="http://schemas.microsoft.com/office/drawing/2014/main" id="{DE1165EE-3B65-5DB6-947B-2B2B886A1273}"/>
              </a:ext>
            </a:extLst>
          </p:cNvPr>
          <p:cNvSpPr txBox="1"/>
          <p:nvPr/>
        </p:nvSpPr>
        <p:spPr>
          <a:xfrm>
            <a:off x="4001757" y="2214019"/>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3" name="TextBox 2">
            <a:extLst>
              <a:ext uri="{FF2B5EF4-FFF2-40B4-BE49-F238E27FC236}">
                <a16:creationId xmlns:a16="http://schemas.microsoft.com/office/drawing/2014/main" id="{3F8F6FE5-5307-4360-7A66-4EF8548A263B}"/>
              </a:ext>
            </a:extLst>
          </p:cNvPr>
          <p:cNvSpPr txBox="1"/>
          <p:nvPr/>
        </p:nvSpPr>
        <p:spPr>
          <a:xfrm>
            <a:off x="3988514" y="2909427"/>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- 99</a:t>
            </a:r>
          </a:p>
        </p:txBody>
      </p:sp>
      <p:sp>
        <p:nvSpPr>
          <p:cNvPr id="4" name="TextBox 3">
            <a:extLst>
              <a:ext uri="{FF2B5EF4-FFF2-40B4-BE49-F238E27FC236}">
                <a16:creationId xmlns:a16="http://schemas.microsoft.com/office/drawing/2014/main" id="{48712CAA-D2D4-AE98-92E1-6027DF49659D}"/>
              </a:ext>
            </a:extLst>
          </p:cNvPr>
          <p:cNvSpPr txBox="1"/>
          <p:nvPr/>
        </p:nvSpPr>
        <p:spPr>
          <a:xfrm>
            <a:off x="4804643" y="1507051"/>
            <a:ext cx="79597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- 343</a:t>
            </a:r>
          </a:p>
        </p:txBody>
      </p:sp>
      <p:sp>
        <p:nvSpPr>
          <p:cNvPr id="6" name="TextBox 5">
            <a:extLst>
              <a:ext uri="{FF2B5EF4-FFF2-40B4-BE49-F238E27FC236}">
                <a16:creationId xmlns:a16="http://schemas.microsoft.com/office/drawing/2014/main" id="{EAEDBCA6-1FF5-F231-72A6-DA38D49F42BA}"/>
              </a:ext>
            </a:extLst>
          </p:cNvPr>
          <p:cNvSpPr txBox="1"/>
          <p:nvPr/>
        </p:nvSpPr>
        <p:spPr>
          <a:xfrm>
            <a:off x="4925524" y="2901970"/>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378</a:t>
            </a:r>
          </a:p>
        </p:txBody>
      </p:sp>
      <p:sp>
        <p:nvSpPr>
          <p:cNvPr id="7" name="TextBox 6">
            <a:extLst>
              <a:ext uri="{FF2B5EF4-FFF2-40B4-BE49-F238E27FC236}">
                <a16:creationId xmlns:a16="http://schemas.microsoft.com/office/drawing/2014/main" id="{21ABE7A7-461C-37F8-5170-45628BAE92FB}"/>
              </a:ext>
            </a:extLst>
          </p:cNvPr>
          <p:cNvSpPr txBox="1"/>
          <p:nvPr/>
        </p:nvSpPr>
        <p:spPr>
          <a:xfrm>
            <a:off x="6014777" y="1498299"/>
            <a:ext cx="6291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224</a:t>
            </a:r>
          </a:p>
        </p:txBody>
      </p:sp>
      <p:sp>
        <p:nvSpPr>
          <p:cNvPr id="10" name="TextBox 9">
            <a:extLst>
              <a:ext uri="{FF2B5EF4-FFF2-40B4-BE49-F238E27FC236}">
                <a16:creationId xmlns:a16="http://schemas.microsoft.com/office/drawing/2014/main" id="{866B571F-BC57-AC0D-B8A6-7EC0D7A70DCC}"/>
              </a:ext>
            </a:extLst>
          </p:cNvPr>
          <p:cNvSpPr txBox="1"/>
          <p:nvPr/>
        </p:nvSpPr>
        <p:spPr>
          <a:xfrm>
            <a:off x="6014777" y="2210007"/>
            <a:ext cx="62915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- 47</a:t>
            </a:r>
          </a:p>
        </p:txBody>
      </p:sp>
      <p:sp>
        <p:nvSpPr>
          <p:cNvPr id="11" name="TextBox 10">
            <a:extLst>
              <a:ext uri="{FF2B5EF4-FFF2-40B4-BE49-F238E27FC236}">
                <a16:creationId xmlns:a16="http://schemas.microsoft.com/office/drawing/2014/main" id="{81488B65-A054-32F3-F70D-4F3A08B75041}"/>
              </a:ext>
            </a:extLst>
          </p:cNvPr>
          <p:cNvSpPr txBox="1"/>
          <p:nvPr/>
        </p:nvSpPr>
        <p:spPr>
          <a:xfrm>
            <a:off x="6014778" y="2909427"/>
            <a:ext cx="73772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- 216</a:t>
            </a:r>
          </a:p>
        </p:txBody>
      </p:sp>
      <p:sp>
        <p:nvSpPr>
          <p:cNvPr id="13" name="TextBox 12">
            <a:extLst>
              <a:ext uri="{FF2B5EF4-FFF2-40B4-BE49-F238E27FC236}">
                <a16:creationId xmlns:a16="http://schemas.microsoft.com/office/drawing/2014/main" id="{FDAC03AE-A206-C479-7DA0-AC332C2608F5}"/>
              </a:ext>
            </a:extLst>
          </p:cNvPr>
          <p:cNvSpPr txBox="1"/>
          <p:nvPr/>
        </p:nvSpPr>
        <p:spPr>
          <a:xfrm>
            <a:off x="3105337" y="1142372"/>
            <a:ext cx="532639"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C</a:t>
            </a:r>
            <a:r>
              <a:rPr lang="en-US" sz="2400" baseline="30000" dirty="0">
                <a:solidFill>
                  <a:schemeClr val="bg1">
                    <a:lumMod val="85000"/>
                  </a:schemeClr>
                </a:solidFill>
                <a:latin typeface="SF Compact Display" panose="02000000000000000000" pitchFamily="50" charset="0"/>
              </a:rPr>
              <a:t>T</a:t>
            </a:r>
            <a:endParaRPr lang="vi-VN" sz="2400" baseline="30000" dirty="0">
              <a:solidFill>
                <a:schemeClr val="bg1">
                  <a:lumMod val="85000"/>
                </a:schemeClr>
              </a:solidFill>
              <a:latin typeface="SF Compact Display" panose="02000000000000000000" pitchFamily="50" charset="0"/>
            </a:endParaRPr>
          </a:p>
        </p:txBody>
      </p:sp>
      <p:sp>
        <p:nvSpPr>
          <p:cNvPr id="9" name="TextBox 8">
            <a:extLst>
              <a:ext uri="{FF2B5EF4-FFF2-40B4-BE49-F238E27FC236}">
                <a16:creationId xmlns:a16="http://schemas.microsoft.com/office/drawing/2014/main" id="{FBB31BCB-A7A6-2D15-5EFF-A96047DA4B97}"/>
              </a:ext>
            </a:extLst>
          </p:cNvPr>
          <p:cNvSpPr txBox="1"/>
          <p:nvPr/>
        </p:nvSpPr>
        <p:spPr>
          <a:xfrm>
            <a:off x="5046024" y="2214019"/>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70</a:t>
            </a:r>
          </a:p>
        </p:txBody>
      </p:sp>
      <p:sp>
        <p:nvSpPr>
          <p:cNvPr id="5" name="TextBox 4">
            <a:extLst>
              <a:ext uri="{FF2B5EF4-FFF2-40B4-BE49-F238E27FC236}">
                <a16:creationId xmlns:a16="http://schemas.microsoft.com/office/drawing/2014/main" id="{22873FF7-CCF1-9509-D7F2-5C65917D87D5}"/>
              </a:ext>
            </a:extLst>
          </p:cNvPr>
          <p:cNvSpPr txBox="1"/>
          <p:nvPr/>
        </p:nvSpPr>
        <p:spPr>
          <a:xfrm>
            <a:off x="-3446691" y="1142372"/>
            <a:ext cx="2388407"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 det(A)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C</a:t>
            </a:r>
            <a:r>
              <a:rPr lang="en-US" sz="2400" baseline="30000" dirty="0">
                <a:solidFill>
                  <a:schemeClr val="bg1">
                    <a:lumMod val="85000"/>
                  </a:schemeClr>
                </a:solidFill>
                <a:latin typeface="SF Compact Display" panose="02000000000000000000" pitchFamily="50" charset="0"/>
              </a:rPr>
              <a:t>T</a:t>
            </a:r>
            <a:endParaRPr lang="vi-VN" sz="2400" baseline="30000" dirty="0">
              <a:solidFill>
                <a:schemeClr val="bg1">
                  <a:lumMod val="85000"/>
                </a:schemeClr>
              </a:solidFill>
              <a:latin typeface="SF Compact Display" panose="02000000000000000000" pitchFamily="50" charset="0"/>
            </a:endParaRPr>
          </a:p>
        </p:txBody>
      </p:sp>
      <p:sp>
        <p:nvSpPr>
          <p:cNvPr id="25" name="Rectangle: Rounded Corners 24">
            <a:extLst>
              <a:ext uri="{FF2B5EF4-FFF2-40B4-BE49-F238E27FC236}">
                <a16:creationId xmlns:a16="http://schemas.microsoft.com/office/drawing/2014/main" id="{665872A0-88B4-9DDF-4D70-4185AFAAC59E}"/>
              </a:ext>
            </a:extLst>
          </p:cNvPr>
          <p:cNvSpPr/>
          <p:nvPr/>
        </p:nvSpPr>
        <p:spPr>
          <a:xfrm>
            <a:off x="1153449" y="2169448"/>
            <a:ext cx="2019752"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TextBox 30">
            <a:extLst>
              <a:ext uri="{FF2B5EF4-FFF2-40B4-BE49-F238E27FC236}">
                <a16:creationId xmlns:a16="http://schemas.microsoft.com/office/drawing/2014/main" id="{1C99151B-360C-F60A-8F9C-7E5AB66D2DCE}"/>
              </a:ext>
            </a:extLst>
          </p:cNvPr>
          <p:cNvSpPr txBox="1"/>
          <p:nvPr/>
        </p:nvSpPr>
        <p:spPr>
          <a:xfrm>
            <a:off x="1288566" y="2255351"/>
            <a:ext cx="1884634"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det(A)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 81</a:t>
            </a:r>
            <a:endParaRPr lang="vi-VN" sz="2400" dirty="0">
              <a:solidFill>
                <a:schemeClr val="bg1">
                  <a:lumMod val="85000"/>
                </a:schemeClr>
              </a:solidFill>
              <a:latin typeface="SF Compact Display" panose="02000000000000000000" pitchFamily="50" charset="0"/>
            </a:endParaRPr>
          </a:p>
        </p:txBody>
      </p:sp>
      <p:sp>
        <p:nvSpPr>
          <p:cNvPr id="8" name="TextBox 7">
            <a:extLst>
              <a:ext uri="{FF2B5EF4-FFF2-40B4-BE49-F238E27FC236}">
                <a16:creationId xmlns:a16="http://schemas.microsoft.com/office/drawing/2014/main" id="{65559A69-8E35-1811-25BB-4767720988A8}"/>
              </a:ext>
            </a:extLst>
          </p:cNvPr>
          <p:cNvSpPr txBox="1"/>
          <p:nvPr/>
        </p:nvSpPr>
        <p:spPr>
          <a:xfrm>
            <a:off x="249870" y="2265223"/>
            <a:ext cx="797738"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A</a:t>
            </a:r>
            <a:r>
              <a:rPr lang="en-US" sz="2400" baseline="30000" dirty="0">
                <a:solidFill>
                  <a:schemeClr val="bg1">
                    <a:lumMod val="85000"/>
                  </a:schemeClr>
                </a:solidFill>
                <a:latin typeface="SF Compact Display" panose="02000000000000000000" pitchFamily="50" charset="0"/>
              </a:rPr>
              <a:t>-1</a:t>
            </a:r>
            <a:r>
              <a:rPr lang="en-US" sz="2400" dirty="0">
                <a:solidFill>
                  <a:schemeClr val="bg1">
                    <a:lumMod val="85000"/>
                  </a:schemeClr>
                </a:solidFill>
                <a:latin typeface="SF Compact Display" panose="02000000000000000000" pitchFamily="50" charset="0"/>
              </a:rPr>
              <a:t> = </a:t>
            </a:r>
            <a:endParaRPr lang="vi-VN" sz="2400" dirty="0">
              <a:solidFill>
                <a:schemeClr val="bg1">
                  <a:lumMod val="85000"/>
                </a:schemeClr>
              </a:solidFill>
              <a:latin typeface="SF Compact Display" panose="02000000000000000000" pitchFamily="50" charset="0"/>
            </a:endParaRPr>
          </a:p>
        </p:txBody>
      </p:sp>
      <p:sp>
        <p:nvSpPr>
          <p:cNvPr id="20" name="Double Bracket 19">
            <a:extLst>
              <a:ext uri="{FF2B5EF4-FFF2-40B4-BE49-F238E27FC236}">
                <a16:creationId xmlns:a16="http://schemas.microsoft.com/office/drawing/2014/main" id="{31EF7FAF-DFCC-7DF9-6E6D-6C092B07589C}"/>
              </a:ext>
            </a:extLst>
          </p:cNvPr>
          <p:cNvSpPr/>
          <p:nvPr/>
        </p:nvSpPr>
        <p:spPr>
          <a:xfrm>
            <a:off x="8214301" y="1212670"/>
            <a:ext cx="2235985" cy="2456393"/>
          </a:xfrm>
          <a:prstGeom prst="bracketPair">
            <a:avLst>
              <a:gd name="adj" fmla="val 5492"/>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2" name="TextBox 21">
            <a:extLst>
              <a:ext uri="{FF2B5EF4-FFF2-40B4-BE49-F238E27FC236}">
                <a16:creationId xmlns:a16="http://schemas.microsoft.com/office/drawing/2014/main" id="{F9D84B0E-7B61-4CE6-25AE-82E7AD62C0E9}"/>
              </a:ext>
            </a:extLst>
          </p:cNvPr>
          <p:cNvSpPr txBox="1"/>
          <p:nvPr/>
        </p:nvSpPr>
        <p:spPr>
          <a:xfrm>
            <a:off x="8471493" y="1508551"/>
            <a:ext cx="469133"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30</a:t>
            </a:r>
            <a:endParaRPr lang="vi-VN" dirty="0">
              <a:solidFill>
                <a:schemeClr val="bg1"/>
              </a:solidFill>
              <a:latin typeface="SF Compact Display Heavy" panose="02000000000000000000" pitchFamily="50" charset="0"/>
            </a:endParaRPr>
          </a:p>
        </p:txBody>
      </p:sp>
      <p:sp>
        <p:nvSpPr>
          <p:cNvPr id="26" name="TextBox 25">
            <a:extLst>
              <a:ext uri="{FF2B5EF4-FFF2-40B4-BE49-F238E27FC236}">
                <a16:creationId xmlns:a16="http://schemas.microsoft.com/office/drawing/2014/main" id="{C6F167B1-546B-64E3-F1EB-DB376E181E97}"/>
              </a:ext>
            </a:extLst>
          </p:cNvPr>
          <p:cNvSpPr txBox="1"/>
          <p:nvPr/>
        </p:nvSpPr>
        <p:spPr>
          <a:xfrm>
            <a:off x="8484737" y="2214019"/>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29</a:t>
            </a:r>
          </a:p>
        </p:txBody>
      </p:sp>
      <p:sp>
        <p:nvSpPr>
          <p:cNvPr id="28" name="TextBox 27">
            <a:extLst>
              <a:ext uri="{FF2B5EF4-FFF2-40B4-BE49-F238E27FC236}">
                <a16:creationId xmlns:a16="http://schemas.microsoft.com/office/drawing/2014/main" id="{A8D7ECD3-0358-C2B3-2C2E-E05903831E01}"/>
              </a:ext>
            </a:extLst>
          </p:cNvPr>
          <p:cNvSpPr txBox="1"/>
          <p:nvPr/>
        </p:nvSpPr>
        <p:spPr>
          <a:xfrm>
            <a:off x="8471494" y="2909427"/>
            <a:ext cx="47690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32" name="TextBox 31">
            <a:extLst>
              <a:ext uri="{FF2B5EF4-FFF2-40B4-BE49-F238E27FC236}">
                <a16:creationId xmlns:a16="http://schemas.microsoft.com/office/drawing/2014/main" id="{1D07E37A-EC62-3791-C1F8-0E407920820F}"/>
              </a:ext>
            </a:extLst>
          </p:cNvPr>
          <p:cNvSpPr txBox="1"/>
          <p:nvPr/>
        </p:nvSpPr>
        <p:spPr>
          <a:xfrm>
            <a:off x="9158704" y="1507051"/>
            <a:ext cx="469133"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41</a:t>
            </a:r>
            <a:endParaRPr lang="vi-VN" dirty="0">
              <a:solidFill>
                <a:schemeClr val="bg1"/>
              </a:solidFill>
              <a:latin typeface="SF Compact Display Heavy" panose="02000000000000000000" pitchFamily="50" charset="0"/>
            </a:endParaRPr>
          </a:p>
        </p:txBody>
      </p:sp>
      <p:sp>
        <p:nvSpPr>
          <p:cNvPr id="33" name="TextBox 32">
            <a:extLst>
              <a:ext uri="{FF2B5EF4-FFF2-40B4-BE49-F238E27FC236}">
                <a16:creationId xmlns:a16="http://schemas.microsoft.com/office/drawing/2014/main" id="{47645298-FA19-8CA8-4888-118F3FB7230F}"/>
              </a:ext>
            </a:extLst>
          </p:cNvPr>
          <p:cNvSpPr txBox="1"/>
          <p:nvPr/>
        </p:nvSpPr>
        <p:spPr>
          <a:xfrm>
            <a:off x="9158704" y="2901970"/>
            <a:ext cx="476908"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68</a:t>
            </a:r>
            <a:endParaRPr lang="vi-VN" dirty="0">
              <a:solidFill>
                <a:schemeClr val="bg1"/>
              </a:solidFill>
              <a:latin typeface="SF Compact Display Heavy" panose="02000000000000000000" pitchFamily="50" charset="0"/>
            </a:endParaRPr>
          </a:p>
        </p:txBody>
      </p:sp>
      <p:sp>
        <p:nvSpPr>
          <p:cNvPr id="34" name="TextBox 33">
            <a:extLst>
              <a:ext uri="{FF2B5EF4-FFF2-40B4-BE49-F238E27FC236}">
                <a16:creationId xmlns:a16="http://schemas.microsoft.com/office/drawing/2014/main" id="{ADD185A9-EA13-BAE7-72B7-5EA5D499A42E}"/>
              </a:ext>
            </a:extLst>
          </p:cNvPr>
          <p:cNvSpPr txBox="1"/>
          <p:nvPr/>
        </p:nvSpPr>
        <p:spPr>
          <a:xfrm>
            <a:off x="9744838" y="1498299"/>
            <a:ext cx="33232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a:t>
            </a:r>
            <a:endParaRPr lang="vi-VN" dirty="0">
              <a:solidFill>
                <a:schemeClr val="bg1"/>
              </a:solidFill>
              <a:latin typeface="SF Compact Display Heavy" panose="02000000000000000000" pitchFamily="50" charset="0"/>
            </a:endParaRPr>
          </a:p>
        </p:txBody>
      </p:sp>
      <p:sp>
        <p:nvSpPr>
          <p:cNvPr id="36" name="TextBox 35">
            <a:extLst>
              <a:ext uri="{FF2B5EF4-FFF2-40B4-BE49-F238E27FC236}">
                <a16:creationId xmlns:a16="http://schemas.microsoft.com/office/drawing/2014/main" id="{5CB71E47-884A-19DA-15E3-8611CA18675B}"/>
              </a:ext>
            </a:extLst>
          </p:cNvPr>
          <p:cNvSpPr txBox="1"/>
          <p:nvPr/>
        </p:nvSpPr>
        <p:spPr>
          <a:xfrm>
            <a:off x="9744838" y="2210007"/>
            <a:ext cx="540794"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47</a:t>
            </a:r>
          </a:p>
        </p:txBody>
      </p:sp>
      <p:sp>
        <p:nvSpPr>
          <p:cNvPr id="40" name="TextBox 39">
            <a:extLst>
              <a:ext uri="{FF2B5EF4-FFF2-40B4-BE49-F238E27FC236}">
                <a16:creationId xmlns:a16="http://schemas.microsoft.com/office/drawing/2014/main" id="{4755D45F-2D0F-B2D6-43E2-9EA676D88251}"/>
              </a:ext>
            </a:extLst>
          </p:cNvPr>
          <p:cNvSpPr txBox="1"/>
          <p:nvPr/>
        </p:nvSpPr>
        <p:spPr>
          <a:xfrm>
            <a:off x="9744838" y="2909427"/>
            <a:ext cx="476907"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82</a:t>
            </a:r>
            <a:endParaRPr lang="vi-VN" dirty="0">
              <a:solidFill>
                <a:schemeClr val="bg1"/>
              </a:solidFill>
              <a:latin typeface="SF Compact Display Heavy" panose="02000000000000000000" pitchFamily="50" charset="0"/>
            </a:endParaRPr>
          </a:p>
        </p:txBody>
      </p:sp>
      <p:sp>
        <p:nvSpPr>
          <p:cNvPr id="49" name="TextBox 48">
            <a:extLst>
              <a:ext uri="{FF2B5EF4-FFF2-40B4-BE49-F238E27FC236}">
                <a16:creationId xmlns:a16="http://schemas.microsoft.com/office/drawing/2014/main" id="{5A8945A8-6A90-1732-3BAF-C40217BC5E4D}"/>
              </a:ext>
            </a:extLst>
          </p:cNvPr>
          <p:cNvSpPr txBox="1"/>
          <p:nvPr/>
        </p:nvSpPr>
        <p:spPr>
          <a:xfrm>
            <a:off x="9158704" y="2214019"/>
            <a:ext cx="46913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30</a:t>
            </a:r>
          </a:p>
        </p:txBody>
      </p:sp>
      <p:sp>
        <p:nvSpPr>
          <p:cNvPr id="50" name="Equals 49">
            <a:extLst>
              <a:ext uri="{FF2B5EF4-FFF2-40B4-BE49-F238E27FC236}">
                <a16:creationId xmlns:a16="http://schemas.microsoft.com/office/drawing/2014/main" id="{454567B9-8035-467C-B6DC-04748052256E}"/>
              </a:ext>
            </a:extLst>
          </p:cNvPr>
          <p:cNvSpPr/>
          <p:nvPr/>
        </p:nvSpPr>
        <p:spPr>
          <a:xfrm>
            <a:off x="7304174" y="2019673"/>
            <a:ext cx="484909" cy="750000"/>
          </a:xfrm>
          <a:prstGeom prst="mathEqual">
            <a:avLst>
              <a:gd name="adj1" fmla="val 5047"/>
              <a:gd name="adj2" fmla="val 1914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pic>
        <p:nvPicPr>
          <p:cNvPr id="55" name="Picture 54">
            <a:extLst>
              <a:ext uri="{FF2B5EF4-FFF2-40B4-BE49-F238E27FC236}">
                <a16:creationId xmlns:a16="http://schemas.microsoft.com/office/drawing/2014/main" id="{A26E69BD-0361-5D91-3423-19897758778C}"/>
              </a:ext>
            </a:extLst>
          </p:cNvPr>
          <p:cNvPicPr>
            <a:picLocks noChangeAspect="1"/>
          </p:cNvPicPr>
          <p:nvPr/>
        </p:nvPicPr>
        <p:blipFill>
          <a:blip r:embed="rId2"/>
          <a:stretch>
            <a:fillRect/>
          </a:stretch>
        </p:blipFill>
        <p:spPr>
          <a:xfrm>
            <a:off x="25647" y="4113906"/>
            <a:ext cx="6799449" cy="1909523"/>
          </a:xfrm>
          <a:prstGeom prst="rect">
            <a:avLst/>
          </a:prstGeom>
        </p:spPr>
      </p:pic>
    </p:spTree>
    <p:extLst>
      <p:ext uri="{BB962C8B-B14F-4D97-AF65-F5344CB8AC3E}">
        <p14:creationId xmlns:p14="http://schemas.microsoft.com/office/powerpoint/2010/main" val="2169161982"/>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fade">
                                      <p:cBhvr>
                                        <p:cTn id="26" dur="500"/>
                                        <p:tgtEl>
                                          <p:spTgt spid="3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500"/>
                                        <p:tgtEl>
                                          <p:spTgt spid="3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9"/>
                                        </p:tgtEl>
                                        <p:attrNameLst>
                                          <p:attrName>style.visibility</p:attrName>
                                        </p:attrNameLst>
                                      </p:cBhvr>
                                      <p:to>
                                        <p:strVal val="visible"/>
                                      </p:to>
                                    </p:set>
                                    <p:animEffect transition="in" filter="fade">
                                      <p:cBhvr>
                                        <p:cTn id="38" dur="500"/>
                                        <p:tgtEl>
                                          <p:spTgt spid="49"/>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0"/>
                                        </p:tgtEl>
                                        <p:attrNameLst>
                                          <p:attrName>style.visibility</p:attrName>
                                        </p:attrNameLst>
                                      </p:cBhvr>
                                      <p:to>
                                        <p:strVal val="visible"/>
                                      </p:to>
                                    </p:set>
                                    <p:animEffect transition="in" filter="fade">
                                      <p:cBhvr>
                                        <p:cTn id="41"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2" grpId="0"/>
      <p:bldP spid="26" grpId="0"/>
      <p:bldP spid="28" grpId="0"/>
      <p:bldP spid="32" grpId="0"/>
      <p:bldP spid="33" grpId="0"/>
      <p:bldP spid="34" grpId="0"/>
      <p:bldP spid="36" grpId="0"/>
      <p:bldP spid="40" grpId="0"/>
      <p:bldP spid="49" grpId="0"/>
      <p:bldP spid="50"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0" name="Double Bracket 19">
            <a:extLst>
              <a:ext uri="{FF2B5EF4-FFF2-40B4-BE49-F238E27FC236}">
                <a16:creationId xmlns:a16="http://schemas.microsoft.com/office/drawing/2014/main" id="{31EF7FAF-DFCC-7DF9-6E6D-6C092B07589C}"/>
              </a:ext>
            </a:extLst>
          </p:cNvPr>
          <p:cNvSpPr/>
          <p:nvPr/>
        </p:nvSpPr>
        <p:spPr>
          <a:xfrm>
            <a:off x="2745200" y="1750409"/>
            <a:ext cx="2235985" cy="2456393"/>
          </a:xfrm>
          <a:prstGeom prst="bracketPair">
            <a:avLst>
              <a:gd name="adj" fmla="val 5492"/>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2" name="TextBox 21">
            <a:extLst>
              <a:ext uri="{FF2B5EF4-FFF2-40B4-BE49-F238E27FC236}">
                <a16:creationId xmlns:a16="http://schemas.microsoft.com/office/drawing/2014/main" id="{F9D84B0E-7B61-4CE6-25AE-82E7AD62C0E9}"/>
              </a:ext>
            </a:extLst>
          </p:cNvPr>
          <p:cNvSpPr txBox="1"/>
          <p:nvPr/>
        </p:nvSpPr>
        <p:spPr>
          <a:xfrm>
            <a:off x="3002392" y="2046290"/>
            <a:ext cx="469133"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30</a:t>
            </a:r>
            <a:endParaRPr lang="vi-VN" dirty="0">
              <a:solidFill>
                <a:schemeClr val="bg1"/>
              </a:solidFill>
              <a:latin typeface="SF Compact Display Heavy" panose="02000000000000000000" pitchFamily="50" charset="0"/>
            </a:endParaRPr>
          </a:p>
        </p:txBody>
      </p:sp>
      <p:sp>
        <p:nvSpPr>
          <p:cNvPr id="26" name="TextBox 25">
            <a:extLst>
              <a:ext uri="{FF2B5EF4-FFF2-40B4-BE49-F238E27FC236}">
                <a16:creationId xmlns:a16="http://schemas.microsoft.com/office/drawing/2014/main" id="{C6F167B1-546B-64E3-F1EB-DB376E181E97}"/>
              </a:ext>
            </a:extLst>
          </p:cNvPr>
          <p:cNvSpPr txBox="1"/>
          <p:nvPr/>
        </p:nvSpPr>
        <p:spPr>
          <a:xfrm>
            <a:off x="3015636" y="2751758"/>
            <a:ext cx="45589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29</a:t>
            </a:r>
          </a:p>
        </p:txBody>
      </p:sp>
      <p:sp>
        <p:nvSpPr>
          <p:cNvPr id="28" name="TextBox 27">
            <a:extLst>
              <a:ext uri="{FF2B5EF4-FFF2-40B4-BE49-F238E27FC236}">
                <a16:creationId xmlns:a16="http://schemas.microsoft.com/office/drawing/2014/main" id="{A8D7ECD3-0358-C2B3-2C2E-E05903831E01}"/>
              </a:ext>
            </a:extLst>
          </p:cNvPr>
          <p:cNvSpPr txBox="1"/>
          <p:nvPr/>
        </p:nvSpPr>
        <p:spPr>
          <a:xfrm>
            <a:off x="3002393" y="3447166"/>
            <a:ext cx="47690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32" name="TextBox 31">
            <a:extLst>
              <a:ext uri="{FF2B5EF4-FFF2-40B4-BE49-F238E27FC236}">
                <a16:creationId xmlns:a16="http://schemas.microsoft.com/office/drawing/2014/main" id="{1D07E37A-EC62-3791-C1F8-0E407920820F}"/>
              </a:ext>
            </a:extLst>
          </p:cNvPr>
          <p:cNvSpPr txBox="1"/>
          <p:nvPr/>
        </p:nvSpPr>
        <p:spPr>
          <a:xfrm>
            <a:off x="3689603" y="2044790"/>
            <a:ext cx="469133"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41</a:t>
            </a:r>
            <a:endParaRPr lang="vi-VN" dirty="0">
              <a:solidFill>
                <a:schemeClr val="bg1"/>
              </a:solidFill>
              <a:latin typeface="SF Compact Display Heavy" panose="02000000000000000000" pitchFamily="50" charset="0"/>
            </a:endParaRPr>
          </a:p>
        </p:txBody>
      </p:sp>
      <p:sp>
        <p:nvSpPr>
          <p:cNvPr id="33" name="TextBox 32">
            <a:extLst>
              <a:ext uri="{FF2B5EF4-FFF2-40B4-BE49-F238E27FC236}">
                <a16:creationId xmlns:a16="http://schemas.microsoft.com/office/drawing/2014/main" id="{47645298-FA19-8CA8-4888-118F3FB7230F}"/>
              </a:ext>
            </a:extLst>
          </p:cNvPr>
          <p:cNvSpPr txBox="1"/>
          <p:nvPr/>
        </p:nvSpPr>
        <p:spPr>
          <a:xfrm>
            <a:off x="3689603" y="3439709"/>
            <a:ext cx="476908"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68</a:t>
            </a:r>
            <a:endParaRPr lang="vi-VN" dirty="0">
              <a:solidFill>
                <a:schemeClr val="bg1"/>
              </a:solidFill>
              <a:latin typeface="SF Compact Display Heavy" panose="02000000000000000000" pitchFamily="50" charset="0"/>
            </a:endParaRPr>
          </a:p>
        </p:txBody>
      </p:sp>
      <p:sp>
        <p:nvSpPr>
          <p:cNvPr id="34" name="TextBox 33">
            <a:extLst>
              <a:ext uri="{FF2B5EF4-FFF2-40B4-BE49-F238E27FC236}">
                <a16:creationId xmlns:a16="http://schemas.microsoft.com/office/drawing/2014/main" id="{ADD185A9-EA13-BAE7-72B7-5EA5D499A42E}"/>
              </a:ext>
            </a:extLst>
          </p:cNvPr>
          <p:cNvSpPr txBox="1"/>
          <p:nvPr/>
        </p:nvSpPr>
        <p:spPr>
          <a:xfrm>
            <a:off x="4275737" y="2036038"/>
            <a:ext cx="332321"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a:t>
            </a:r>
            <a:endParaRPr lang="vi-VN" dirty="0">
              <a:solidFill>
                <a:schemeClr val="bg1"/>
              </a:solidFill>
              <a:latin typeface="SF Compact Display Heavy" panose="02000000000000000000" pitchFamily="50" charset="0"/>
            </a:endParaRPr>
          </a:p>
        </p:txBody>
      </p:sp>
      <p:sp>
        <p:nvSpPr>
          <p:cNvPr id="36" name="TextBox 35">
            <a:extLst>
              <a:ext uri="{FF2B5EF4-FFF2-40B4-BE49-F238E27FC236}">
                <a16:creationId xmlns:a16="http://schemas.microsoft.com/office/drawing/2014/main" id="{5CB71E47-884A-19DA-15E3-8611CA18675B}"/>
              </a:ext>
            </a:extLst>
          </p:cNvPr>
          <p:cNvSpPr txBox="1"/>
          <p:nvPr/>
        </p:nvSpPr>
        <p:spPr>
          <a:xfrm>
            <a:off x="4275737" y="2747746"/>
            <a:ext cx="540794"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47</a:t>
            </a:r>
          </a:p>
        </p:txBody>
      </p:sp>
      <p:sp>
        <p:nvSpPr>
          <p:cNvPr id="40" name="TextBox 39">
            <a:extLst>
              <a:ext uri="{FF2B5EF4-FFF2-40B4-BE49-F238E27FC236}">
                <a16:creationId xmlns:a16="http://schemas.microsoft.com/office/drawing/2014/main" id="{4755D45F-2D0F-B2D6-43E2-9EA676D88251}"/>
              </a:ext>
            </a:extLst>
          </p:cNvPr>
          <p:cNvSpPr txBox="1"/>
          <p:nvPr/>
        </p:nvSpPr>
        <p:spPr>
          <a:xfrm>
            <a:off x="4275737" y="3447166"/>
            <a:ext cx="476907"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82</a:t>
            </a:r>
            <a:endParaRPr lang="vi-VN" dirty="0">
              <a:solidFill>
                <a:schemeClr val="bg1"/>
              </a:solidFill>
              <a:latin typeface="SF Compact Display Heavy" panose="02000000000000000000" pitchFamily="50" charset="0"/>
            </a:endParaRPr>
          </a:p>
        </p:txBody>
      </p:sp>
      <p:sp>
        <p:nvSpPr>
          <p:cNvPr id="49" name="TextBox 48">
            <a:extLst>
              <a:ext uri="{FF2B5EF4-FFF2-40B4-BE49-F238E27FC236}">
                <a16:creationId xmlns:a16="http://schemas.microsoft.com/office/drawing/2014/main" id="{5A8945A8-6A90-1732-3BAF-C40217BC5E4D}"/>
              </a:ext>
            </a:extLst>
          </p:cNvPr>
          <p:cNvSpPr txBox="1"/>
          <p:nvPr/>
        </p:nvSpPr>
        <p:spPr>
          <a:xfrm>
            <a:off x="3689603" y="2751758"/>
            <a:ext cx="46913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30</a:t>
            </a:r>
          </a:p>
        </p:txBody>
      </p:sp>
      <p:sp>
        <p:nvSpPr>
          <p:cNvPr id="14" name="Rectangle: Rounded Corners 13">
            <a:extLst>
              <a:ext uri="{FF2B5EF4-FFF2-40B4-BE49-F238E27FC236}">
                <a16:creationId xmlns:a16="http://schemas.microsoft.com/office/drawing/2014/main" id="{0324BC6A-BE8E-BAD1-6680-6C921867C2EC}"/>
              </a:ext>
            </a:extLst>
          </p:cNvPr>
          <p:cNvSpPr/>
          <p:nvPr/>
        </p:nvSpPr>
        <p:spPr>
          <a:xfrm>
            <a:off x="374241" y="2423581"/>
            <a:ext cx="1933530"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extBox 14">
            <a:extLst>
              <a:ext uri="{FF2B5EF4-FFF2-40B4-BE49-F238E27FC236}">
                <a16:creationId xmlns:a16="http://schemas.microsoft.com/office/drawing/2014/main" id="{D2F7C07B-5682-6835-17B8-5F41A6F1689A}"/>
              </a:ext>
            </a:extLst>
          </p:cNvPr>
          <p:cNvSpPr txBox="1"/>
          <p:nvPr/>
        </p:nvSpPr>
        <p:spPr>
          <a:xfrm>
            <a:off x="437276" y="2516941"/>
            <a:ext cx="1870495"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PLAINTEXT:</a:t>
            </a:r>
          </a:p>
        </p:txBody>
      </p:sp>
      <p:sp>
        <p:nvSpPr>
          <p:cNvPr id="17" name="Double Bracket 16">
            <a:extLst>
              <a:ext uri="{FF2B5EF4-FFF2-40B4-BE49-F238E27FC236}">
                <a16:creationId xmlns:a16="http://schemas.microsoft.com/office/drawing/2014/main" id="{BF5677B0-9BB2-7D84-173C-D9BC6B788CD5}"/>
              </a:ext>
            </a:extLst>
          </p:cNvPr>
          <p:cNvSpPr/>
          <p:nvPr/>
        </p:nvSpPr>
        <p:spPr>
          <a:xfrm>
            <a:off x="5251622" y="1750409"/>
            <a:ext cx="1442249" cy="2456393"/>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19" name="TextBox 18">
            <a:extLst>
              <a:ext uri="{FF2B5EF4-FFF2-40B4-BE49-F238E27FC236}">
                <a16:creationId xmlns:a16="http://schemas.microsoft.com/office/drawing/2014/main" id="{DFFD23F5-86E1-C300-5D05-039B20C865A6}"/>
              </a:ext>
            </a:extLst>
          </p:cNvPr>
          <p:cNvSpPr txBox="1"/>
          <p:nvPr/>
        </p:nvSpPr>
        <p:spPr>
          <a:xfrm>
            <a:off x="5433029" y="2036038"/>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56</a:t>
            </a:r>
          </a:p>
        </p:txBody>
      </p:sp>
      <p:sp>
        <p:nvSpPr>
          <p:cNvPr id="29" name="TextBox 28">
            <a:extLst>
              <a:ext uri="{FF2B5EF4-FFF2-40B4-BE49-F238E27FC236}">
                <a16:creationId xmlns:a16="http://schemas.microsoft.com/office/drawing/2014/main" id="{28A9D7EA-3685-78A2-52FE-A4ED9941786C}"/>
              </a:ext>
            </a:extLst>
          </p:cNvPr>
          <p:cNvSpPr txBox="1"/>
          <p:nvPr/>
        </p:nvSpPr>
        <p:spPr>
          <a:xfrm>
            <a:off x="5457501" y="2747746"/>
            <a:ext cx="32789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30" name="TextBox 29">
            <a:extLst>
              <a:ext uri="{FF2B5EF4-FFF2-40B4-BE49-F238E27FC236}">
                <a16:creationId xmlns:a16="http://schemas.microsoft.com/office/drawing/2014/main" id="{341D1EF6-FFE7-539F-4F92-840D581CFBDA}"/>
              </a:ext>
            </a:extLst>
          </p:cNvPr>
          <p:cNvSpPr txBox="1"/>
          <p:nvPr/>
        </p:nvSpPr>
        <p:spPr>
          <a:xfrm>
            <a:off x="5453628" y="3447166"/>
            <a:ext cx="446917"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61</a:t>
            </a:r>
          </a:p>
        </p:txBody>
      </p:sp>
      <p:sp>
        <p:nvSpPr>
          <p:cNvPr id="52" name="TextBox 51">
            <a:extLst>
              <a:ext uri="{FF2B5EF4-FFF2-40B4-BE49-F238E27FC236}">
                <a16:creationId xmlns:a16="http://schemas.microsoft.com/office/drawing/2014/main" id="{E5B648D2-3D39-048D-2D0D-E25CB018F81A}"/>
              </a:ext>
            </a:extLst>
          </p:cNvPr>
          <p:cNvSpPr txBox="1"/>
          <p:nvPr/>
        </p:nvSpPr>
        <p:spPr>
          <a:xfrm>
            <a:off x="6096000" y="2040942"/>
            <a:ext cx="457142"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57</a:t>
            </a:r>
          </a:p>
        </p:txBody>
      </p:sp>
      <p:sp>
        <p:nvSpPr>
          <p:cNvPr id="53" name="TextBox 52">
            <a:extLst>
              <a:ext uri="{FF2B5EF4-FFF2-40B4-BE49-F238E27FC236}">
                <a16:creationId xmlns:a16="http://schemas.microsoft.com/office/drawing/2014/main" id="{079FDBD1-9EF2-3E40-0421-7F9F57E89DFE}"/>
              </a:ext>
            </a:extLst>
          </p:cNvPr>
          <p:cNvSpPr txBox="1"/>
          <p:nvPr/>
        </p:nvSpPr>
        <p:spPr>
          <a:xfrm>
            <a:off x="6096000" y="2754540"/>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54" name="TextBox 53">
            <a:extLst>
              <a:ext uri="{FF2B5EF4-FFF2-40B4-BE49-F238E27FC236}">
                <a16:creationId xmlns:a16="http://schemas.microsoft.com/office/drawing/2014/main" id="{E9024613-CAF1-F200-2420-33BFEFC78B00}"/>
              </a:ext>
            </a:extLst>
          </p:cNvPr>
          <p:cNvSpPr txBox="1"/>
          <p:nvPr/>
        </p:nvSpPr>
        <p:spPr>
          <a:xfrm>
            <a:off x="6096000" y="3439709"/>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62</a:t>
            </a:r>
          </a:p>
        </p:txBody>
      </p:sp>
      <p:sp>
        <p:nvSpPr>
          <p:cNvPr id="56" name="TextBox 55">
            <a:extLst>
              <a:ext uri="{FF2B5EF4-FFF2-40B4-BE49-F238E27FC236}">
                <a16:creationId xmlns:a16="http://schemas.microsoft.com/office/drawing/2014/main" id="{31698387-C4AB-DE0D-29A2-6A6A9403E939}"/>
              </a:ext>
            </a:extLst>
          </p:cNvPr>
          <p:cNvSpPr txBox="1"/>
          <p:nvPr/>
        </p:nvSpPr>
        <p:spPr>
          <a:xfrm>
            <a:off x="4990993" y="1145808"/>
            <a:ext cx="1963505" cy="369332"/>
          </a:xfrm>
          <a:prstGeom prst="rect">
            <a:avLst/>
          </a:prstGeom>
          <a:noFill/>
        </p:spPr>
        <p:txBody>
          <a:bodyPr wrap="square" rtlCol="0">
            <a:spAutoFit/>
          </a:bodyPr>
          <a:lstStyle/>
          <a:p>
            <a:r>
              <a:rPr lang="en-US" dirty="0" err="1">
                <a:solidFill>
                  <a:schemeClr val="bg1">
                    <a:lumMod val="85000"/>
                  </a:schemeClr>
                </a:solidFill>
                <a:latin typeface="SF Mono" panose="02000000000000000000" pitchFamily="50" charset="0"/>
                <a:cs typeface="SF Mono" panose="02000000000000000000" pitchFamily="50" charset="0"/>
              </a:rPr>
              <a:t>cipherMatrix</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57" name="TextBox 56">
            <a:extLst>
              <a:ext uri="{FF2B5EF4-FFF2-40B4-BE49-F238E27FC236}">
                <a16:creationId xmlns:a16="http://schemas.microsoft.com/office/drawing/2014/main" id="{C0BC33D0-EF3B-E04D-ECBF-D33ED2633C93}"/>
              </a:ext>
            </a:extLst>
          </p:cNvPr>
          <p:cNvSpPr txBox="1"/>
          <p:nvPr/>
        </p:nvSpPr>
        <p:spPr>
          <a:xfrm>
            <a:off x="3015636" y="1145808"/>
            <a:ext cx="1592422"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adj[]: A</a:t>
            </a:r>
            <a:r>
              <a:rPr lang="en-US" baseline="30000" dirty="0">
                <a:solidFill>
                  <a:schemeClr val="bg1">
                    <a:lumMod val="85000"/>
                  </a:schemeClr>
                </a:solidFill>
                <a:latin typeface="SF Mono" panose="02000000000000000000" pitchFamily="50" charset="0"/>
                <a:cs typeface="SF Mono" panose="02000000000000000000" pitchFamily="50" charset="0"/>
              </a:rPr>
              <a:t>-1</a:t>
            </a:r>
            <a:endParaRPr lang="vi-VN" baseline="30000" dirty="0">
              <a:solidFill>
                <a:schemeClr val="bg1">
                  <a:lumMod val="85000"/>
                </a:schemeClr>
              </a:solidFill>
              <a:latin typeface="SF Mono" panose="02000000000000000000" pitchFamily="50" charset="0"/>
              <a:cs typeface="SF Mono" panose="02000000000000000000" pitchFamily="50" charset="0"/>
            </a:endParaRPr>
          </a:p>
        </p:txBody>
      </p:sp>
      <p:sp>
        <p:nvSpPr>
          <p:cNvPr id="58" name="Equals 57">
            <a:extLst>
              <a:ext uri="{FF2B5EF4-FFF2-40B4-BE49-F238E27FC236}">
                <a16:creationId xmlns:a16="http://schemas.microsoft.com/office/drawing/2014/main" id="{0C25E634-838B-CEBD-1075-DD5B5DD789BD}"/>
              </a:ext>
            </a:extLst>
          </p:cNvPr>
          <p:cNvSpPr/>
          <p:nvPr/>
        </p:nvSpPr>
        <p:spPr>
          <a:xfrm>
            <a:off x="7053340" y="2603605"/>
            <a:ext cx="484909" cy="750000"/>
          </a:xfrm>
          <a:prstGeom prst="mathEqual">
            <a:avLst>
              <a:gd name="adj1" fmla="val 5047"/>
              <a:gd name="adj2" fmla="val 1914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9" name="Double Bracket 58">
            <a:extLst>
              <a:ext uri="{FF2B5EF4-FFF2-40B4-BE49-F238E27FC236}">
                <a16:creationId xmlns:a16="http://schemas.microsoft.com/office/drawing/2014/main" id="{EFF206AB-4FAE-020F-5715-E8CD0A035722}"/>
              </a:ext>
            </a:extLst>
          </p:cNvPr>
          <p:cNvSpPr/>
          <p:nvPr/>
        </p:nvSpPr>
        <p:spPr>
          <a:xfrm>
            <a:off x="7737169" y="1750409"/>
            <a:ext cx="1452438" cy="2456393"/>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60" name="TextBox 59">
            <a:extLst>
              <a:ext uri="{FF2B5EF4-FFF2-40B4-BE49-F238E27FC236}">
                <a16:creationId xmlns:a16="http://schemas.microsoft.com/office/drawing/2014/main" id="{90B64AC3-2820-17E8-2984-B8C7FE2CE675}"/>
              </a:ext>
            </a:extLst>
          </p:cNvPr>
          <p:cNvSpPr txBox="1"/>
          <p:nvPr/>
        </p:nvSpPr>
        <p:spPr>
          <a:xfrm>
            <a:off x="7918576" y="2036038"/>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61" name="TextBox 60">
            <a:extLst>
              <a:ext uri="{FF2B5EF4-FFF2-40B4-BE49-F238E27FC236}">
                <a16:creationId xmlns:a16="http://schemas.microsoft.com/office/drawing/2014/main" id="{D4389117-C1F2-D358-3C41-E016D4D06AE7}"/>
              </a:ext>
            </a:extLst>
          </p:cNvPr>
          <p:cNvSpPr txBox="1"/>
          <p:nvPr/>
        </p:nvSpPr>
        <p:spPr>
          <a:xfrm>
            <a:off x="7943048" y="2747746"/>
            <a:ext cx="48758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62" name="TextBox 61">
            <a:extLst>
              <a:ext uri="{FF2B5EF4-FFF2-40B4-BE49-F238E27FC236}">
                <a16:creationId xmlns:a16="http://schemas.microsoft.com/office/drawing/2014/main" id="{6EB25498-75E0-A7BE-ECB9-F0FCC5CF5C48}"/>
              </a:ext>
            </a:extLst>
          </p:cNvPr>
          <p:cNvSpPr txBox="1"/>
          <p:nvPr/>
        </p:nvSpPr>
        <p:spPr>
          <a:xfrm>
            <a:off x="7939175" y="3447166"/>
            <a:ext cx="48758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63" name="TextBox 62">
            <a:extLst>
              <a:ext uri="{FF2B5EF4-FFF2-40B4-BE49-F238E27FC236}">
                <a16:creationId xmlns:a16="http://schemas.microsoft.com/office/drawing/2014/main" id="{972E1F94-E614-357C-ECB9-A07B463AB5E6}"/>
              </a:ext>
            </a:extLst>
          </p:cNvPr>
          <p:cNvSpPr txBox="1"/>
          <p:nvPr/>
        </p:nvSpPr>
        <p:spPr>
          <a:xfrm>
            <a:off x="8581547" y="2040942"/>
            <a:ext cx="457142"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52</a:t>
            </a:r>
          </a:p>
        </p:txBody>
      </p:sp>
      <p:sp>
        <p:nvSpPr>
          <p:cNvPr id="64" name="TextBox 63">
            <a:extLst>
              <a:ext uri="{FF2B5EF4-FFF2-40B4-BE49-F238E27FC236}">
                <a16:creationId xmlns:a16="http://schemas.microsoft.com/office/drawing/2014/main" id="{10A57DF8-F883-0B0B-B3BC-EDDB3EE7DC5F}"/>
              </a:ext>
            </a:extLst>
          </p:cNvPr>
          <p:cNvSpPr txBox="1"/>
          <p:nvPr/>
        </p:nvSpPr>
        <p:spPr>
          <a:xfrm>
            <a:off x="8581547" y="2754540"/>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35</a:t>
            </a:r>
          </a:p>
        </p:txBody>
      </p:sp>
      <p:sp>
        <p:nvSpPr>
          <p:cNvPr id="65" name="TextBox 64">
            <a:extLst>
              <a:ext uri="{FF2B5EF4-FFF2-40B4-BE49-F238E27FC236}">
                <a16:creationId xmlns:a16="http://schemas.microsoft.com/office/drawing/2014/main" id="{383AD98B-673B-1849-88B7-556C14F3DA5C}"/>
              </a:ext>
            </a:extLst>
          </p:cNvPr>
          <p:cNvSpPr txBox="1"/>
          <p:nvPr/>
        </p:nvSpPr>
        <p:spPr>
          <a:xfrm>
            <a:off x="8581547" y="3439709"/>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66" name="TextBox 65">
            <a:extLst>
              <a:ext uri="{FF2B5EF4-FFF2-40B4-BE49-F238E27FC236}">
                <a16:creationId xmlns:a16="http://schemas.microsoft.com/office/drawing/2014/main" id="{8DF8CA3F-C6F4-2667-E50B-43FF9875CD79}"/>
              </a:ext>
            </a:extLst>
          </p:cNvPr>
          <p:cNvSpPr txBox="1"/>
          <p:nvPr/>
        </p:nvSpPr>
        <p:spPr>
          <a:xfrm>
            <a:off x="9388527" y="2793939"/>
            <a:ext cx="132013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a:t>
            </a:r>
            <a:r>
              <a:rPr lang="vi-VN" dirty="0" err="1">
                <a:solidFill>
                  <a:schemeClr val="bg1"/>
                </a:solidFill>
                <a:latin typeface="SF Compact Display Heavy" panose="02000000000000000000" pitchFamily="50" charset="0"/>
              </a:rPr>
              <a:t>mod</a:t>
            </a:r>
            <a:r>
              <a:rPr lang="vi-VN" dirty="0">
                <a:solidFill>
                  <a:schemeClr val="bg1"/>
                </a:solidFill>
                <a:latin typeface="SF Compact Display Heavy" panose="02000000000000000000" pitchFamily="50" charset="0"/>
              </a:rPr>
              <a:t> 94 )</a:t>
            </a:r>
          </a:p>
        </p:txBody>
      </p:sp>
      <p:pic>
        <p:nvPicPr>
          <p:cNvPr id="68" name="Picture 67">
            <a:extLst>
              <a:ext uri="{FF2B5EF4-FFF2-40B4-BE49-F238E27FC236}">
                <a16:creationId xmlns:a16="http://schemas.microsoft.com/office/drawing/2014/main" id="{8596F270-CFCF-1C0B-3A90-2EB4259E1B50}"/>
              </a:ext>
            </a:extLst>
          </p:cNvPr>
          <p:cNvPicPr>
            <a:picLocks noChangeAspect="1"/>
          </p:cNvPicPr>
          <p:nvPr/>
        </p:nvPicPr>
        <p:blipFill>
          <a:blip r:embed="rId2"/>
          <a:stretch>
            <a:fillRect/>
          </a:stretch>
        </p:blipFill>
        <p:spPr>
          <a:xfrm>
            <a:off x="0" y="4546567"/>
            <a:ext cx="9198394" cy="1926804"/>
          </a:xfrm>
          <a:prstGeom prst="rect">
            <a:avLst/>
          </a:prstGeom>
        </p:spPr>
      </p:pic>
    </p:spTree>
    <p:extLst>
      <p:ext uri="{BB962C8B-B14F-4D97-AF65-F5344CB8AC3E}">
        <p14:creationId xmlns:p14="http://schemas.microsoft.com/office/powerpoint/2010/main" val="174088550"/>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59" name="Double Bracket 58">
            <a:extLst>
              <a:ext uri="{FF2B5EF4-FFF2-40B4-BE49-F238E27FC236}">
                <a16:creationId xmlns:a16="http://schemas.microsoft.com/office/drawing/2014/main" id="{EFF206AB-4FAE-020F-5715-E8CD0A035722}"/>
              </a:ext>
            </a:extLst>
          </p:cNvPr>
          <p:cNvSpPr/>
          <p:nvPr/>
        </p:nvSpPr>
        <p:spPr>
          <a:xfrm>
            <a:off x="174035" y="2090207"/>
            <a:ext cx="1452438" cy="2456393"/>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60" name="TextBox 59">
            <a:extLst>
              <a:ext uri="{FF2B5EF4-FFF2-40B4-BE49-F238E27FC236}">
                <a16:creationId xmlns:a16="http://schemas.microsoft.com/office/drawing/2014/main" id="{90B64AC3-2820-17E8-2984-B8C7FE2CE675}"/>
              </a:ext>
            </a:extLst>
          </p:cNvPr>
          <p:cNvSpPr txBox="1"/>
          <p:nvPr/>
        </p:nvSpPr>
        <p:spPr>
          <a:xfrm>
            <a:off x="355442" y="2375836"/>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sp>
        <p:nvSpPr>
          <p:cNvPr id="61" name="TextBox 60">
            <a:extLst>
              <a:ext uri="{FF2B5EF4-FFF2-40B4-BE49-F238E27FC236}">
                <a16:creationId xmlns:a16="http://schemas.microsoft.com/office/drawing/2014/main" id="{D4389117-C1F2-D358-3C41-E016D4D06AE7}"/>
              </a:ext>
            </a:extLst>
          </p:cNvPr>
          <p:cNvSpPr txBox="1"/>
          <p:nvPr/>
        </p:nvSpPr>
        <p:spPr>
          <a:xfrm>
            <a:off x="379914" y="3087544"/>
            <a:ext cx="48758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35</a:t>
            </a:r>
            <a:endParaRPr lang="vi-VN" dirty="0">
              <a:solidFill>
                <a:schemeClr val="bg1"/>
              </a:solidFill>
              <a:latin typeface="SF Compact Display Heavy" panose="02000000000000000000" pitchFamily="50" charset="0"/>
            </a:endParaRPr>
          </a:p>
        </p:txBody>
      </p:sp>
      <p:sp>
        <p:nvSpPr>
          <p:cNvPr id="62" name="TextBox 61">
            <a:extLst>
              <a:ext uri="{FF2B5EF4-FFF2-40B4-BE49-F238E27FC236}">
                <a16:creationId xmlns:a16="http://schemas.microsoft.com/office/drawing/2014/main" id="{6EB25498-75E0-A7BE-ECB9-F0FCC5CF5C48}"/>
              </a:ext>
            </a:extLst>
          </p:cNvPr>
          <p:cNvSpPr txBox="1"/>
          <p:nvPr/>
        </p:nvSpPr>
        <p:spPr>
          <a:xfrm>
            <a:off x="376041" y="3786964"/>
            <a:ext cx="48758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52</a:t>
            </a:r>
            <a:endParaRPr lang="vi-VN" dirty="0">
              <a:solidFill>
                <a:schemeClr val="bg1"/>
              </a:solidFill>
              <a:latin typeface="SF Compact Display Heavy" panose="02000000000000000000" pitchFamily="50" charset="0"/>
            </a:endParaRPr>
          </a:p>
        </p:txBody>
      </p:sp>
      <p:sp>
        <p:nvSpPr>
          <p:cNvPr id="63" name="TextBox 62">
            <a:extLst>
              <a:ext uri="{FF2B5EF4-FFF2-40B4-BE49-F238E27FC236}">
                <a16:creationId xmlns:a16="http://schemas.microsoft.com/office/drawing/2014/main" id="{972E1F94-E614-357C-ECB9-A07B463AB5E6}"/>
              </a:ext>
            </a:extLst>
          </p:cNvPr>
          <p:cNvSpPr txBox="1"/>
          <p:nvPr/>
        </p:nvSpPr>
        <p:spPr>
          <a:xfrm>
            <a:off x="1018413" y="2380740"/>
            <a:ext cx="457142"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52</a:t>
            </a:r>
          </a:p>
        </p:txBody>
      </p:sp>
      <p:sp>
        <p:nvSpPr>
          <p:cNvPr id="64" name="TextBox 63">
            <a:extLst>
              <a:ext uri="{FF2B5EF4-FFF2-40B4-BE49-F238E27FC236}">
                <a16:creationId xmlns:a16="http://schemas.microsoft.com/office/drawing/2014/main" id="{10A57DF8-F883-0B0B-B3BC-EDDB3EE7DC5F}"/>
              </a:ext>
            </a:extLst>
          </p:cNvPr>
          <p:cNvSpPr txBox="1"/>
          <p:nvPr/>
        </p:nvSpPr>
        <p:spPr>
          <a:xfrm>
            <a:off x="1018413" y="3094338"/>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35</a:t>
            </a:r>
          </a:p>
        </p:txBody>
      </p:sp>
      <p:sp>
        <p:nvSpPr>
          <p:cNvPr id="65" name="TextBox 64">
            <a:extLst>
              <a:ext uri="{FF2B5EF4-FFF2-40B4-BE49-F238E27FC236}">
                <a16:creationId xmlns:a16="http://schemas.microsoft.com/office/drawing/2014/main" id="{383AD98B-673B-1849-88B7-556C14F3DA5C}"/>
              </a:ext>
            </a:extLst>
          </p:cNvPr>
          <p:cNvSpPr txBox="1"/>
          <p:nvPr/>
        </p:nvSpPr>
        <p:spPr>
          <a:xfrm>
            <a:off x="1018413" y="3779507"/>
            <a:ext cx="45714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33</a:t>
            </a:r>
          </a:p>
        </p:txBody>
      </p:sp>
      <p:cxnSp>
        <p:nvCxnSpPr>
          <p:cNvPr id="3" name="Straight Arrow Connector 2">
            <a:extLst>
              <a:ext uri="{FF2B5EF4-FFF2-40B4-BE49-F238E27FC236}">
                <a16:creationId xmlns:a16="http://schemas.microsoft.com/office/drawing/2014/main" id="{CBAB9E8F-B225-2586-E4C5-FFA39E27486E}"/>
              </a:ext>
            </a:extLst>
          </p:cNvPr>
          <p:cNvCxnSpPr>
            <a:cxnSpLocks/>
          </p:cNvCxnSpPr>
          <p:nvPr/>
        </p:nvCxnSpPr>
        <p:spPr>
          <a:xfrm>
            <a:off x="1797347" y="3286198"/>
            <a:ext cx="1584482" cy="0"/>
          </a:xfrm>
          <a:prstGeom prst="straightConnector1">
            <a:avLst/>
          </a:prstGeom>
          <a:ln w="25400">
            <a:solidFill>
              <a:srgbClr val="D9D9D9"/>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C7535E20-11DA-E967-F9A1-CAE23B49A02B}"/>
              </a:ext>
            </a:extLst>
          </p:cNvPr>
          <p:cNvSpPr txBox="1"/>
          <p:nvPr/>
        </p:nvSpPr>
        <p:spPr>
          <a:xfrm>
            <a:off x="1615477" y="2816376"/>
            <a:ext cx="2048938"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+|SPACE| (32) </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6" name="Double Bracket 5">
            <a:extLst>
              <a:ext uri="{FF2B5EF4-FFF2-40B4-BE49-F238E27FC236}">
                <a16:creationId xmlns:a16="http://schemas.microsoft.com/office/drawing/2014/main" id="{787995B4-E4AA-14CA-A77C-19C860E34536}"/>
              </a:ext>
            </a:extLst>
          </p:cNvPr>
          <p:cNvSpPr/>
          <p:nvPr/>
        </p:nvSpPr>
        <p:spPr>
          <a:xfrm>
            <a:off x="3589270" y="2090207"/>
            <a:ext cx="1452438" cy="2456393"/>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7" name="TextBox 6">
            <a:extLst>
              <a:ext uri="{FF2B5EF4-FFF2-40B4-BE49-F238E27FC236}">
                <a16:creationId xmlns:a16="http://schemas.microsoft.com/office/drawing/2014/main" id="{ED723726-2A30-3F62-83E0-01FB03D2385B}"/>
              </a:ext>
            </a:extLst>
          </p:cNvPr>
          <p:cNvSpPr txBox="1"/>
          <p:nvPr/>
        </p:nvSpPr>
        <p:spPr>
          <a:xfrm>
            <a:off x="3770677" y="2375836"/>
            <a:ext cx="488116"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65</a:t>
            </a:r>
          </a:p>
        </p:txBody>
      </p:sp>
      <p:sp>
        <p:nvSpPr>
          <p:cNvPr id="8" name="TextBox 7">
            <a:extLst>
              <a:ext uri="{FF2B5EF4-FFF2-40B4-BE49-F238E27FC236}">
                <a16:creationId xmlns:a16="http://schemas.microsoft.com/office/drawing/2014/main" id="{23BE649E-F6D2-E212-3310-F26A0E4DDDB4}"/>
              </a:ext>
            </a:extLst>
          </p:cNvPr>
          <p:cNvSpPr txBox="1"/>
          <p:nvPr/>
        </p:nvSpPr>
        <p:spPr>
          <a:xfrm>
            <a:off x="3795149" y="3087544"/>
            <a:ext cx="48758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67</a:t>
            </a:r>
          </a:p>
        </p:txBody>
      </p:sp>
      <p:sp>
        <p:nvSpPr>
          <p:cNvPr id="9" name="TextBox 8">
            <a:extLst>
              <a:ext uri="{FF2B5EF4-FFF2-40B4-BE49-F238E27FC236}">
                <a16:creationId xmlns:a16="http://schemas.microsoft.com/office/drawing/2014/main" id="{01A3B985-E160-4181-8D63-9F6354D1C9CD}"/>
              </a:ext>
            </a:extLst>
          </p:cNvPr>
          <p:cNvSpPr txBox="1"/>
          <p:nvPr/>
        </p:nvSpPr>
        <p:spPr>
          <a:xfrm>
            <a:off x="3791276" y="3786964"/>
            <a:ext cx="48758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84</a:t>
            </a:r>
          </a:p>
        </p:txBody>
      </p:sp>
      <p:sp>
        <p:nvSpPr>
          <p:cNvPr id="10" name="TextBox 9">
            <a:extLst>
              <a:ext uri="{FF2B5EF4-FFF2-40B4-BE49-F238E27FC236}">
                <a16:creationId xmlns:a16="http://schemas.microsoft.com/office/drawing/2014/main" id="{97F2509F-5E54-2F32-004C-E62AF2923E3C}"/>
              </a:ext>
            </a:extLst>
          </p:cNvPr>
          <p:cNvSpPr txBox="1"/>
          <p:nvPr/>
        </p:nvSpPr>
        <p:spPr>
          <a:xfrm>
            <a:off x="4433647" y="2380740"/>
            <a:ext cx="488115"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84</a:t>
            </a:r>
            <a:endParaRPr lang="vi-VN" dirty="0">
              <a:solidFill>
                <a:schemeClr val="bg1"/>
              </a:solidFill>
              <a:latin typeface="SF Compact Display Heavy" panose="02000000000000000000" pitchFamily="50" charset="0"/>
            </a:endParaRPr>
          </a:p>
        </p:txBody>
      </p:sp>
      <p:sp>
        <p:nvSpPr>
          <p:cNvPr id="11" name="TextBox 10">
            <a:extLst>
              <a:ext uri="{FF2B5EF4-FFF2-40B4-BE49-F238E27FC236}">
                <a16:creationId xmlns:a16="http://schemas.microsoft.com/office/drawing/2014/main" id="{24F4DB35-3328-19F8-64D4-A12A10648FA5}"/>
              </a:ext>
            </a:extLst>
          </p:cNvPr>
          <p:cNvSpPr txBox="1"/>
          <p:nvPr/>
        </p:nvSpPr>
        <p:spPr>
          <a:xfrm>
            <a:off x="4433648" y="3094338"/>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67</a:t>
            </a:r>
          </a:p>
        </p:txBody>
      </p:sp>
      <p:sp>
        <p:nvSpPr>
          <p:cNvPr id="13" name="TextBox 12">
            <a:extLst>
              <a:ext uri="{FF2B5EF4-FFF2-40B4-BE49-F238E27FC236}">
                <a16:creationId xmlns:a16="http://schemas.microsoft.com/office/drawing/2014/main" id="{459D3AB5-9C5E-CCDB-1578-6A4BBD0E255E}"/>
              </a:ext>
            </a:extLst>
          </p:cNvPr>
          <p:cNvSpPr txBox="1"/>
          <p:nvPr/>
        </p:nvSpPr>
        <p:spPr>
          <a:xfrm>
            <a:off x="4433648" y="3779507"/>
            <a:ext cx="48758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65</a:t>
            </a:r>
            <a:endParaRPr lang="vi-VN" dirty="0">
              <a:solidFill>
                <a:schemeClr val="bg1"/>
              </a:solidFill>
              <a:latin typeface="SF Compact Display Heavy" panose="02000000000000000000" pitchFamily="50" charset="0"/>
            </a:endParaRPr>
          </a:p>
        </p:txBody>
      </p:sp>
      <p:sp>
        <p:nvSpPr>
          <p:cNvPr id="16" name="Double Bracket 15">
            <a:extLst>
              <a:ext uri="{FF2B5EF4-FFF2-40B4-BE49-F238E27FC236}">
                <a16:creationId xmlns:a16="http://schemas.microsoft.com/office/drawing/2014/main" id="{1E8DEB27-7EFD-4A8A-D54E-00DE0652E4E9}"/>
              </a:ext>
            </a:extLst>
          </p:cNvPr>
          <p:cNvSpPr/>
          <p:nvPr/>
        </p:nvSpPr>
        <p:spPr>
          <a:xfrm>
            <a:off x="5427837" y="2090207"/>
            <a:ext cx="1331958" cy="2456393"/>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1" name="TextBox 20">
            <a:extLst>
              <a:ext uri="{FF2B5EF4-FFF2-40B4-BE49-F238E27FC236}">
                <a16:creationId xmlns:a16="http://schemas.microsoft.com/office/drawing/2014/main" id="{4B1D809C-A5B4-169A-C337-E3362C6981D4}"/>
              </a:ext>
            </a:extLst>
          </p:cNvPr>
          <p:cNvSpPr txBox="1"/>
          <p:nvPr/>
        </p:nvSpPr>
        <p:spPr>
          <a:xfrm>
            <a:off x="5609244" y="2375836"/>
            <a:ext cx="488116"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A</a:t>
            </a:r>
            <a:endParaRPr lang="vi-VN" dirty="0">
              <a:solidFill>
                <a:schemeClr val="bg1"/>
              </a:solidFill>
              <a:latin typeface="SF Compact Display Heavy" panose="02000000000000000000" pitchFamily="50" charset="0"/>
            </a:endParaRPr>
          </a:p>
        </p:txBody>
      </p:sp>
      <p:sp>
        <p:nvSpPr>
          <p:cNvPr id="23" name="TextBox 22">
            <a:extLst>
              <a:ext uri="{FF2B5EF4-FFF2-40B4-BE49-F238E27FC236}">
                <a16:creationId xmlns:a16="http://schemas.microsoft.com/office/drawing/2014/main" id="{441986C9-2AB5-0D67-643D-8EAA28AF85E9}"/>
              </a:ext>
            </a:extLst>
          </p:cNvPr>
          <p:cNvSpPr txBox="1"/>
          <p:nvPr/>
        </p:nvSpPr>
        <p:spPr>
          <a:xfrm>
            <a:off x="5633716" y="3087544"/>
            <a:ext cx="48758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C</a:t>
            </a:r>
          </a:p>
        </p:txBody>
      </p:sp>
      <p:sp>
        <p:nvSpPr>
          <p:cNvPr id="24" name="TextBox 23">
            <a:extLst>
              <a:ext uri="{FF2B5EF4-FFF2-40B4-BE49-F238E27FC236}">
                <a16:creationId xmlns:a16="http://schemas.microsoft.com/office/drawing/2014/main" id="{E26B3244-1E52-2DAE-404D-456EAD3AB4C0}"/>
              </a:ext>
            </a:extLst>
          </p:cNvPr>
          <p:cNvSpPr txBox="1"/>
          <p:nvPr/>
        </p:nvSpPr>
        <p:spPr>
          <a:xfrm>
            <a:off x="5629843" y="3786964"/>
            <a:ext cx="48758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T</a:t>
            </a:r>
          </a:p>
        </p:txBody>
      </p:sp>
      <p:sp>
        <p:nvSpPr>
          <p:cNvPr id="25" name="TextBox 24">
            <a:extLst>
              <a:ext uri="{FF2B5EF4-FFF2-40B4-BE49-F238E27FC236}">
                <a16:creationId xmlns:a16="http://schemas.microsoft.com/office/drawing/2014/main" id="{8B1D9BC6-2535-3248-F993-E5EB8EF69222}"/>
              </a:ext>
            </a:extLst>
          </p:cNvPr>
          <p:cNvSpPr txBox="1"/>
          <p:nvPr/>
        </p:nvSpPr>
        <p:spPr>
          <a:xfrm>
            <a:off x="6272214" y="2380740"/>
            <a:ext cx="48811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T</a:t>
            </a:r>
          </a:p>
        </p:txBody>
      </p:sp>
      <p:sp>
        <p:nvSpPr>
          <p:cNvPr id="27" name="TextBox 26">
            <a:extLst>
              <a:ext uri="{FF2B5EF4-FFF2-40B4-BE49-F238E27FC236}">
                <a16:creationId xmlns:a16="http://schemas.microsoft.com/office/drawing/2014/main" id="{F75B914B-1296-3757-89AC-4144625FF253}"/>
              </a:ext>
            </a:extLst>
          </p:cNvPr>
          <p:cNvSpPr txBox="1"/>
          <p:nvPr/>
        </p:nvSpPr>
        <p:spPr>
          <a:xfrm>
            <a:off x="6272215" y="3094338"/>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C</a:t>
            </a:r>
          </a:p>
        </p:txBody>
      </p:sp>
      <p:sp>
        <p:nvSpPr>
          <p:cNvPr id="31" name="TextBox 30">
            <a:extLst>
              <a:ext uri="{FF2B5EF4-FFF2-40B4-BE49-F238E27FC236}">
                <a16:creationId xmlns:a16="http://schemas.microsoft.com/office/drawing/2014/main" id="{EC0041B7-7067-9B0B-1A10-714BCFB055AD}"/>
              </a:ext>
            </a:extLst>
          </p:cNvPr>
          <p:cNvSpPr txBox="1"/>
          <p:nvPr/>
        </p:nvSpPr>
        <p:spPr>
          <a:xfrm>
            <a:off x="6272215" y="3779507"/>
            <a:ext cx="48758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a:t>
            </a:r>
          </a:p>
        </p:txBody>
      </p:sp>
      <p:pic>
        <p:nvPicPr>
          <p:cNvPr id="35" name="Picture 34">
            <a:extLst>
              <a:ext uri="{FF2B5EF4-FFF2-40B4-BE49-F238E27FC236}">
                <a16:creationId xmlns:a16="http://schemas.microsoft.com/office/drawing/2014/main" id="{48AEFE89-D864-8F39-74F4-7FB577C60E95}"/>
              </a:ext>
            </a:extLst>
          </p:cNvPr>
          <p:cNvPicPr>
            <a:picLocks noChangeAspect="1"/>
          </p:cNvPicPr>
          <p:nvPr/>
        </p:nvPicPr>
        <p:blipFill>
          <a:blip r:embed="rId2"/>
          <a:stretch>
            <a:fillRect/>
          </a:stretch>
        </p:blipFill>
        <p:spPr>
          <a:xfrm>
            <a:off x="7167976" y="1539751"/>
            <a:ext cx="5024024" cy="3492893"/>
          </a:xfrm>
          <a:prstGeom prst="roundRect">
            <a:avLst>
              <a:gd name="adj" fmla="val 2459"/>
            </a:avLst>
          </a:prstGeom>
        </p:spPr>
      </p:pic>
    </p:spTree>
    <p:extLst>
      <p:ext uri="{BB962C8B-B14F-4D97-AF65-F5344CB8AC3E}">
        <p14:creationId xmlns:p14="http://schemas.microsoft.com/office/powerpoint/2010/main" val="3232762121"/>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grpId="0" nodeType="withEffect">
                                  <p:stCondLst>
                                    <p:cond delay="75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75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par>
                                <p:cTn id="38" presetID="10" presetClass="entr" presetSubtype="0" fill="hold" grpId="0" nodeType="withEffect">
                                  <p:stCondLst>
                                    <p:cond delay="75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500"/>
                                        <p:tgtEl>
                                          <p:spTgt spid="23"/>
                                        </p:tgtEl>
                                      </p:cBhvr>
                                    </p:animEffect>
                                  </p:childTnLst>
                                </p:cTn>
                              </p:par>
                              <p:par>
                                <p:cTn id="41" presetID="10" presetClass="entr" presetSubtype="0" fill="hold" grpId="0" nodeType="withEffect">
                                  <p:stCondLst>
                                    <p:cond delay="75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par>
                                <p:cTn id="44" presetID="10" presetClass="entr" presetSubtype="0" fill="hold" grpId="0" nodeType="withEffect">
                                  <p:stCondLst>
                                    <p:cond delay="750"/>
                                  </p:stCondLst>
                                  <p:childTnLst>
                                    <p:set>
                                      <p:cBhvr>
                                        <p:cTn id="45" dur="1" fill="hold">
                                          <p:stCondLst>
                                            <p:cond delay="0"/>
                                          </p:stCondLst>
                                        </p:cTn>
                                        <p:tgtEl>
                                          <p:spTgt spid="25"/>
                                        </p:tgtEl>
                                        <p:attrNameLst>
                                          <p:attrName>style.visibility</p:attrName>
                                        </p:attrNameLst>
                                      </p:cBhvr>
                                      <p:to>
                                        <p:strVal val="visible"/>
                                      </p:to>
                                    </p:set>
                                    <p:animEffect transition="in" filter="fade">
                                      <p:cBhvr>
                                        <p:cTn id="46" dur="500"/>
                                        <p:tgtEl>
                                          <p:spTgt spid="25"/>
                                        </p:tgtEl>
                                      </p:cBhvr>
                                    </p:animEffect>
                                  </p:childTnLst>
                                </p:cTn>
                              </p:par>
                              <p:par>
                                <p:cTn id="47" presetID="10" presetClass="entr" presetSubtype="0" fill="hold" grpId="0" nodeType="withEffect">
                                  <p:stCondLst>
                                    <p:cond delay="75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500"/>
                                        <p:tgtEl>
                                          <p:spTgt spid="27"/>
                                        </p:tgtEl>
                                      </p:cBhvr>
                                    </p:animEffect>
                                  </p:childTnLst>
                                </p:cTn>
                              </p:par>
                              <p:par>
                                <p:cTn id="50" presetID="10" presetClass="entr" presetSubtype="0" fill="hold" grpId="0" nodeType="withEffect">
                                  <p:stCondLst>
                                    <p:cond delay="75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nodeType="withEffect">
                                  <p:stCondLst>
                                    <p:cond delay="100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P spid="7" grpId="0"/>
      <p:bldP spid="8" grpId="0"/>
      <p:bldP spid="9" grpId="0"/>
      <p:bldP spid="10" grpId="0"/>
      <p:bldP spid="11" grpId="0"/>
      <p:bldP spid="13" grpId="0"/>
      <p:bldP spid="16" grpId="0" animBg="1"/>
      <p:bldP spid="21" grpId="0"/>
      <p:bldP spid="23" grpId="0"/>
      <p:bldP spid="24" grpId="0"/>
      <p:bldP spid="25" grpId="0"/>
      <p:bldP spid="27" grpId="0"/>
      <p:bldP spid="31"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E1B2A4FE-BE77-9956-1343-39D31A6DD31A}"/>
              </a:ext>
            </a:extLst>
          </p:cNvPr>
          <p:cNvSpPr/>
          <p:nvPr/>
        </p:nvSpPr>
        <p:spPr>
          <a:xfrm>
            <a:off x="6689061" y="2959590"/>
            <a:ext cx="3148725"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16" name="Double Bracket 15">
            <a:extLst>
              <a:ext uri="{FF2B5EF4-FFF2-40B4-BE49-F238E27FC236}">
                <a16:creationId xmlns:a16="http://schemas.microsoft.com/office/drawing/2014/main" id="{1E8DEB27-7EFD-4A8A-D54E-00DE0652E4E9}"/>
              </a:ext>
            </a:extLst>
          </p:cNvPr>
          <p:cNvSpPr/>
          <p:nvPr/>
        </p:nvSpPr>
        <p:spPr>
          <a:xfrm>
            <a:off x="2626580" y="2090207"/>
            <a:ext cx="1331958" cy="2456393"/>
          </a:xfrm>
          <a:prstGeom prst="bracketPair">
            <a:avLst>
              <a:gd name="adj" fmla="val 9378"/>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21" name="TextBox 20">
            <a:extLst>
              <a:ext uri="{FF2B5EF4-FFF2-40B4-BE49-F238E27FC236}">
                <a16:creationId xmlns:a16="http://schemas.microsoft.com/office/drawing/2014/main" id="{4B1D809C-A5B4-169A-C337-E3362C6981D4}"/>
              </a:ext>
            </a:extLst>
          </p:cNvPr>
          <p:cNvSpPr txBox="1"/>
          <p:nvPr/>
        </p:nvSpPr>
        <p:spPr>
          <a:xfrm>
            <a:off x="2807987" y="2375836"/>
            <a:ext cx="488116"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A</a:t>
            </a:r>
            <a:endParaRPr lang="vi-VN" dirty="0">
              <a:solidFill>
                <a:schemeClr val="bg1"/>
              </a:solidFill>
              <a:latin typeface="SF Compact Display Heavy" panose="02000000000000000000" pitchFamily="50" charset="0"/>
            </a:endParaRPr>
          </a:p>
        </p:txBody>
      </p:sp>
      <p:sp>
        <p:nvSpPr>
          <p:cNvPr id="23" name="TextBox 22">
            <a:extLst>
              <a:ext uri="{FF2B5EF4-FFF2-40B4-BE49-F238E27FC236}">
                <a16:creationId xmlns:a16="http://schemas.microsoft.com/office/drawing/2014/main" id="{441986C9-2AB5-0D67-643D-8EAA28AF85E9}"/>
              </a:ext>
            </a:extLst>
          </p:cNvPr>
          <p:cNvSpPr txBox="1"/>
          <p:nvPr/>
        </p:nvSpPr>
        <p:spPr>
          <a:xfrm>
            <a:off x="2832459" y="3087544"/>
            <a:ext cx="48758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C</a:t>
            </a:r>
          </a:p>
        </p:txBody>
      </p:sp>
      <p:sp>
        <p:nvSpPr>
          <p:cNvPr id="24" name="TextBox 23">
            <a:extLst>
              <a:ext uri="{FF2B5EF4-FFF2-40B4-BE49-F238E27FC236}">
                <a16:creationId xmlns:a16="http://schemas.microsoft.com/office/drawing/2014/main" id="{E26B3244-1E52-2DAE-404D-456EAD3AB4C0}"/>
              </a:ext>
            </a:extLst>
          </p:cNvPr>
          <p:cNvSpPr txBox="1"/>
          <p:nvPr/>
        </p:nvSpPr>
        <p:spPr>
          <a:xfrm>
            <a:off x="2828586" y="3786964"/>
            <a:ext cx="48758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T</a:t>
            </a:r>
          </a:p>
        </p:txBody>
      </p:sp>
      <p:sp>
        <p:nvSpPr>
          <p:cNvPr id="25" name="TextBox 24">
            <a:extLst>
              <a:ext uri="{FF2B5EF4-FFF2-40B4-BE49-F238E27FC236}">
                <a16:creationId xmlns:a16="http://schemas.microsoft.com/office/drawing/2014/main" id="{8B1D9BC6-2535-3248-F993-E5EB8EF69222}"/>
              </a:ext>
            </a:extLst>
          </p:cNvPr>
          <p:cNvSpPr txBox="1"/>
          <p:nvPr/>
        </p:nvSpPr>
        <p:spPr>
          <a:xfrm>
            <a:off x="3470957" y="2380740"/>
            <a:ext cx="488115"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T</a:t>
            </a:r>
          </a:p>
        </p:txBody>
      </p:sp>
      <p:sp>
        <p:nvSpPr>
          <p:cNvPr id="27" name="TextBox 26">
            <a:extLst>
              <a:ext uri="{FF2B5EF4-FFF2-40B4-BE49-F238E27FC236}">
                <a16:creationId xmlns:a16="http://schemas.microsoft.com/office/drawing/2014/main" id="{F75B914B-1296-3757-89AC-4144625FF253}"/>
              </a:ext>
            </a:extLst>
          </p:cNvPr>
          <p:cNvSpPr txBox="1"/>
          <p:nvPr/>
        </p:nvSpPr>
        <p:spPr>
          <a:xfrm>
            <a:off x="3470958" y="3094338"/>
            <a:ext cx="45714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C</a:t>
            </a:r>
          </a:p>
        </p:txBody>
      </p:sp>
      <p:sp>
        <p:nvSpPr>
          <p:cNvPr id="31" name="TextBox 30">
            <a:extLst>
              <a:ext uri="{FF2B5EF4-FFF2-40B4-BE49-F238E27FC236}">
                <a16:creationId xmlns:a16="http://schemas.microsoft.com/office/drawing/2014/main" id="{EC0041B7-7067-9B0B-1A10-714BCFB055AD}"/>
              </a:ext>
            </a:extLst>
          </p:cNvPr>
          <p:cNvSpPr txBox="1"/>
          <p:nvPr/>
        </p:nvSpPr>
        <p:spPr>
          <a:xfrm>
            <a:off x="3470958" y="3779507"/>
            <a:ext cx="48758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a:t>
            </a:r>
          </a:p>
        </p:txBody>
      </p:sp>
      <p:cxnSp>
        <p:nvCxnSpPr>
          <p:cNvPr id="2" name="Straight Arrow Connector 1">
            <a:extLst>
              <a:ext uri="{FF2B5EF4-FFF2-40B4-BE49-F238E27FC236}">
                <a16:creationId xmlns:a16="http://schemas.microsoft.com/office/drawing/2014/main" id="{DC66CBA3-9FCF-3D4F-AF09-92FE93279138}"/>
              </a:ext>
            </a:extLst>
          </p:cNvPr>
          <p:cNvCxnSpPr>
            <a:cxnSpLocks/>
          </p:cNvCxnSpPr>
          <p:nvPr/>
        </p:nvCxnSpPr>
        <p:spPr>
          <a:xfrm>
            <a:off x="4061576" y="3286198"/>
            <a:ext cx="2524982" cy="0"/>
          </a:xfrm>
          <a:prstGeom prst="straightConnector1">
            <a:avLst/>
          </a:prstGeom>
          <a:ln w="25400">
            <a:solidFill>
              <a:srgbClr val="D9D9D9"/>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68A153F7-37E6-CFD7-1DB3-3F6B76FD4663}"/>
              </a:ext>
            </a:extLst>
          </p:cNvPr>
          <p:cNvSpPr txBox="1"/>
          <p:nvPr/>
        </p:nvSpPr>
        <p:spPr>
          <a:xfrm>
            <a:off x="4061576" y="2560502"/>
            <a:ext cx="2524982" cy="646331"/>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Convert to string plaintext</a:t>
            </a:r>
            <a:endParaRPr lang="vi-VN" dirty="0">
              <a:solidFill>
                <a:schemeClr val="bg1">
                  <a:lumMod val="85000"/>
                </a:schemeClr>
              </a:solidFill>
              <a:latin typeface="SF Mono" panose="02000000000000000000" pitchFamily="50" charset="0"/>
              <a:cs typeface="SF Mono" panose="02000000000000000000" pitchFamily="50" charset="0"/>
            </a:endParaRPr>
          </a:p>
        </p:txBody>
      </p:sp>
      <p:sp>
        <p:nvSpPr>
          <p:cNvPr id="17" name="TextBox 16">
            <a:extLst>
              <a:ext uri="{FF2B5EF4-FFF2-40B4-BE49-F238E27FC236}">
                <a16:creationId xmlns:a16="http://schemas.microsoft.com/office/drawing/2014/main" id="{06816ADE-A161-02D1-9C8A-F19041F1817D}"/>
              </a:ext>
            </a:extLst>
          </p:cNvPr>
          <p:cNvSpPr txBox="1"/>
          <p:nvPr/>
        </p:nvSpPr>
        <p:spPr>
          <a:xfrm>
            <a:off x="6832485" y="3101532"/>
            <a:ext cx="3148726" cy="369332"/>
          </a:xfrm>
          <a:prstGeom prst="rect">
            <a:avLst/>
          </a:prstGeom>
          <a:noFill/>
        </p:spPr>
        <p:txBody>
          <a:bodyPr wrap="square" rtlCol="0">
            <a:spAutoFit/>
          </a:bodyPr>
          <a:lstStyle/>
          <a:p>
            <a:r>
              <a:rPr lang="en-US" dirty="0">
                <a:solidFill>
                  <a:schemeClr val="bg1">
                    <a:lumMod val="85000"/>
                  </a:schemeClr>
                </a:solidFill>
                <a:latin typeface="SF Mono" panose="02000000000000000000" pitchFamily="50" charset="0"/>
                <a:cs typeface="SF Mono" panose="02000000000000000000" pitchFamily="50" charset="0"/>
              </a:rPr>
              <a:t>Plaintext = “ACTTCA”</a:t>
            </a:r>
            <a:endParaRPr lang="vi-VN" dirty="0">
              <a:solidFill>
                <a:schemeClr val="bg1">
                  <a:lumMod val="85000"/>
                </a:schemeClr>
              </a:solidFill>
              <a:latin typeface="SF Mono" panose="02000000000000000000" pitchFamily="50" charset="0"/>
              <a:cs typeface="SF Mono" panose="02000000000000000000" pitchFamily="50" charset="0"/>
            </a:endParaRPr>
          </a:p>
        </p:txBody>
      </p:sp>
    </p:spTree>
    <p:extLst>
      <p:ext uri="{BB962C8B-B14F-4D97-AF65-F5344CB8AC3E}">
        <p14:creationId xmlns:p14="http://schemas.microsoft.com/office/powerpoint/2010/main" val="2646339756"/>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4" name="Picture 3" descr="A picture containing graphics, screenshot, design&#10;&#10;Description automatically generated">
            <a:extLst>
              <a:ext uri="{FF2B5EF4-FFF2-40B4-BE49-F238E27FC236}">
                <a16:creationId xmlns:a16="http://schemas.microsoft.com/office/drawing/2014/main" id="{BB7ECF25-DFCB-446D-3184-03EF76044E0C}"/>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2690528" y="23528"/>
            <a:ext cx="6810945" cy="6810945"/>
          </a:xfrm>
          <a:prstGeom prst="rect">
            <a:avLst/>
          </a:prstGeom>
          <a:effectLst>
            <a:outerShdw blurRad="457200" dist="38100" dir="5400000" algn="t" rotWithShape="0">
              <a:schemeClr val="accent1">
                <a:lumMod val="75000"/>
                <a:alpha val="40000"/>
              </a:schemeClr>
            </a:outerShdw>
          </a:effectLst>
        </p:spPr>
      </p:pic>
    </p:spTree>
    <p:extLst>
      <p:ext uri="{BB962C8B-B14F-4D97-AF65-F5344CB8AC3E}">
        <p14:creationId xmlns:p14="http://schemas.microsoft.com/office/powerpoint/2010/main" val="2128955005"/>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F00000-2B47-3DD6-5618-E104977876B9}"/>
              </a:ext>
            </a:extLst>
          </p:cNvPr>
          <p:cNvSpPr txBox="1"/>
          <p:nvPr/>
        </p:nvSpPr>
        <p:spPr>
          <a:xfrm>
            <a:off x="4708532" y="3025041"/>
            <a:ext cx="5557698" cy="110799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66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6600" dirty="0">
              <a:gradFill flip="none" rotWithShape="1">
                <a:gsLst>
                  <a:gs pos="0">
                    <a:srgbClr val="649BF6"/>
                  </a:gs>
                  <a:gs pos="100000">
                    <a:srgbClr val="B534EE"/>
                  </a:gs>
                </a:gsLst>
                <a:lin ang="0" scaled="1"/>
                <a:tileRect/>
              </a:gradFill>
            </a:endParaRPr>
          </a:p>
        </p:txBody>
      </p:sp>
      <p:sp>
        <p:nvSpPr>
          <p:cNvPr id="2" name="TextBox 1">
            <a:extLst>
              <a:ext uri="{FF2B5EF4-FFF2-40B4-BE49-F238E27FC236}">
                <a16:creationId xmlns:a16="http://schemas.microsoft.com/office/drawing/2014/main" id="{CA171727-192C-F66D-2AD4-A85169C77B90}"/>
              </a:ext>
            </a:extLst>
          </p:cNvPr>
          <p:cNvSpPr txBox="1"/>
          <p:nvPr/>
        </p:nvSpPr>
        <p:spPr>
          <a:xfrm>
            <a:off x="4708532" y="2200872"/>
            <a:ext cx="3691668" cy="923330"/>
          </a:xfrm>
          <a:prstGeom prst="rect">
            <a:avLst/>
          </a:prstGeom>
          <a:noFill/>
        </p:spPr>
        <p:txBody>
          <a:bodyPr wrap="square" rtlCol="0">
            <a:spAutoFit/>
          </a:bodyPr>
          <a:lstStyle/>
          <a:p>
            <a:r>
              <a:rPr lang="en-US" sz="5400" dirty="0">
                <a:solidFill>
                  <a:schemeClr val="bg1">
                    <a:lumMod val="65000"/>
                  </a:schemeClr>
                </a:solidFill>
                <a:latin typeface="SF Compact Rounded" panose="02000000000000000000" pitchFamily="50" charset="0"/>
              </a:rPr>
              <a:t>Introducing</a:t>
            </a:r>
            <a:endParaRPr lang="vi-VN" sz="5400" dirty="0">
              <a:solidFill>
                <a:schemeClr val="bg1">
                  <a:lumMod val="65000"/>
                </a:schemeClr>
              </a:solidFill>
              <a:latin typeface="SF Compact Display Black" panose="02000000000000000000" pitchFamily="50" charset="0"/>
            </a:endParaRPr>
          </a:p>
        </p:txBody>
      </p:sp>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141704" y="930680"/>
            <a:ext cx="4387043" cy="4387043"/>
          </a:xfrm>
          <a:prstGeom prst="rect">
            <a:avLst/>
          </a:prstGeom>
          <a:effectLst>
            <a:outerShdw blurRad="457200" dist="38100" dir="5400000" algn="t" rotWithShape="0">
              <a:schemeClr val="accent1">
                <a:lumMod val="75000"/>
                <a:alpha val="40000"/>
              </a:schemeClr>
            </a:outerShdw>
          </a:effectLst>
        </p:spPr>
      </p:pic>
    </p:spTree>
    <p:extLst>
      <p:ext uri="{BB962C8B-B14F-4D97-AF65-F5344CB8AC3E}">
        <p14:creationId xmlns:p14="http://schemas.microsoft.com/office/powerpoint/2010/main" val="400675221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88331" y="-274664"/>
            <a:ext cx="1618556" cy="1618556"/>
          </a:xfrm>
          <a:prstGeom prst="rect">
            <a:avLst/>
          </a:prstGeom>
          <a:effectLst>
            <a:outerShdw blurRad="457200" dist="38100" dir="5400000" algn="t" rotWithShape="0">
              <a:schemeClr val="accent1">
                <a:lumMod val="75000"/>
                <a:alpha val="40000"/>
              </a:schemeClr>
            </a:outerShdw>
          </a:effectLst>
        </p:spPr>
      </p:pic>
      <p:pic>
        <p:nvPicPr>
          <p:cNvPr id="6" name="Picture 5">
            <a:extLst>
              <a:ext uri="{FF2B5EF4-FFF2-40B4-BE49-F238E27FC236}">
                <a16:creationId xmlns:a16="http://schemas.microsoft.com/office/drawing/2014/main" id="{CD55FBAB-29B4-6451-01E2-09887754B510}"/>
              </a:ext>
            </a:extLst>
          </p:cNvPr>
          <p:cNvPicPr>
            <a:picLocks noChangeAspect="1"/>
          </p:cNvPicPr>
          <p:nvPr/>
        </p:nvPicPr>
        <p:blipFill>
          <a:blip r:embed="rId3"/>
          <a:stretch>
            <a:fillRect/>
          </a:stretch>
        </p:blipFill>
        <p:spPr>
          <a:xfrm>
            <a:off x="4533682" y="685417"/>
            <a:ext cx="3124636" cy="5487166"/>
          </a:xfrm>
          <a:prstGeom prst="roundRect">
            <a:avLst>
              <a:gd name="adj" fmla="val 3864"/>
            </a:avLst>
          </a:prstGeom>
        </p:spPr>
      </p:pic>
      <p:sp>
        <p:nvSpPr>
          <p:cNvPr id="7" name="TextBox 6">
            <a:extLst>
              <a:ext uri="{FF2B5EF4-FFF2-40B4-BE49-F238E27FC236}">
                <a16:creationId xmlns:a16="http://schemas.microsoft.com/office/drawing/2014/main" id="{3C0DF89D-3424-C736-F9C4-A254736717C2}"/>
              </a:ext>
            </a:extLst>
          </p:cNvPr>
          <p:cNvSpPr txBox="1"/>
          <p:nvPr/>
        </p:nvSpPr>
        <p:spPr>
          <a:xfrm>
            <a:off x="1199648" y="180671"/>
            <a:ext cx="3564611" cy="70788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40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4000" dirty="0">
              <a:gradFill flip="none" rotWithShape="1">
                <a:gsLst>
                  <a:gs pos="0">
                    <a:srgbClr val="649BF6"/>
                  </a:gs>
                  <a:gs pos="100000">
                    <a:srgbClr val="B534EE"/>
                  </a:gs>
                </a:gsLst>
                <a:lin ang="0" scaled="1"/>
                <a:tileRect/>
              </a:gradFill>
            </a:endParaRPr>
          </a:p>
        </p:txBody>
      </p:sp>
    </p:spTree>
    <p:extLst>
      <p:ext uri="{BB962C8B-B14F-4D97-AF65-F5344CB8AC3E}">
        <p14:creationId xmlns:p14="http://schemas.microsoft.com/office/powerpoint/2010/main" val="3209695538"/>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88331" y="-274664"/>
            <a:ext cx="1618556" cy="1618556"/>
          </a:xfrm>
          <a:prstGeom prst="rect">
            <a:avLst/>
          </a:prstGeom>
          <a:effectLst>
            <a:outerShdw blurRad="457200" dist="38100" dir="5400000" algn="t" rotWithShape="0">
              <a:schemeClr val="accent1">
                <a:lumMod val="75000"/>
                <a:alpha val="40000"/>
              </a:schemeClr>
            </a:outerShdw>
          </a:effectLst>
        </p:spPr>
      </p:pic>
      <p:pic>
        <p:nvPicPr>
          <p:cNvPr id="6" name="Picture 5">
            <a:extLst>
              <a:ext uri="{FF2B5EF4-FFF2-40B4-BE49-F238E27FC236}">
                <a16:creationId xmlns:a16="http://schemas.microsoft.com/office/drawing/2014/main" id="{CD55FBAB-29B4-6451-01E2-09887754B510}"/>
              </a:ext>
            </a:extLst>
          </p:cNvPr>
          <p:cNvPicPr>
            <a:picLocks noChangeAspect="1"/>
          </p:cNvPicPr>
          <p:nvPr/>
        </p:nvPicPr>
        <p:blipFill>
          <a:blip r:embed="rId3"/>
          <a:stretch>
            <a:fillRect/>
          </a:stretch>
        </p:blipFill>
        <p:spPr>
          <a:xfrm>
            <a:off x="598442" y="1968309"/>
            <a:ext cx="1663565" cy="2921382"/>
          </a:xfrm>
          <a:prstGeom prst="roundRect">
            <a:avLst>
              <a:gd name="adj" fmla="val 3864"/>
            </a:avLst>
          </a:prstGeom>
        </p:spPr>
      </p:pic>
      <p:pic>
        <p:nvPicPr>
          <p:cNvPr id="3" name="Picture 2">
            <a:extLst>
              <a:ext uri="{FF2B5EF4-FFF2-40B4-BE49-F238E27FC236}">
                <a16:creationId xmlns:a16="http://schemas.microsoft.com/office/drawing/2014/main" id="{1E3DBFE9-0A76-116A-70D6-58AB0887EB2C}"/>
              </a:ext>
            </a:extLst>
          </p:cNvPr>
          <p:cNvPicPr>
            <a:picLocks noChangeAspect="1"/>
          </p:cNvPicPr>
          <p:nvPr/>
        </p:nvPicPr>
        <p:blipFill>
          <a:blip r:embed="rId4"/>
          <a:stretch>
            <a:fillRect/>
          </a:stretch>
        </p:blipFill>
        <p:spPr>
          <a:xfrm>
            <a:off x="4547971" y="694943"/>
            <a:ext cx="3096057" cy="5468113"/>
          </a:xfrm>
          <a:prstGeom prst="roundRect">
            <a:avLst>
              <a:gd name="adj" fmla="val 3864"/>
            </a:avLst>
          </a:prstGeom>
        </p:spPr>
      </p:pic>
      <p:sp>
        <p:nvSpPr>
          <p:cNvPr id="4" name="TextBox 3">
            <a:extLst>
              <a:ext uri="{FF2B5EF4-FFF2-40B4-BE49-F238E27FC236}">
                <a16:creationId xmlns:a16="http://schemas.microsoft.com/office/drawing/2014/main" id="{900F18FA-2941-E299-37E3-26AC184C9C31}"/>
              </a:ext>
            </a:extLst>
          </p:cNvPr>
          <p:cNvSpPr txBox="1"/>
          <p:nvPr/>
        </p:nvSpPr>
        <p:spPr>
          <a:xfrm>
            <a:off x="1199648" y="180671"/>
            <a:ext cx="3564611" cy="70788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40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4000" dirty="0">
              <a:gradFill flip="none" rotWithShape="1">
                <a:gsLst>
                  <a:gs pos="0">
                    <a:srgbClr val="649BF6"/>
                  </a:gs>
                  <a:gs pos="100000">
                    <a:srgbClr val="B534EE"/>
                  </a:gs>
                </a:gsLst>
                <a:lin ang="0" scaled="1"/>
                <a:tileRect/>
              </a:gradFill>
            </a:endParaRPr>
          </a:p>
        </p:txBody>
      </p:sp>
    </p:spTree>
    <p:extLst>
      <p:ext uri="{BB962C8B-B14F-4D97-AF65-F5344CB8AC3E}">
        <p14:creationId xmlns:p14="http://schemas.microsoft.com/office/powerpoint/2010/main" val="4153773705"/>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5E644F1-FD69-3283-4D42-2472FED065A7}"/>
              </a:ext>
            </a:extLst>
          </p:cNvPr>
          <p:cNvSpPr/>
          <p:nvPr/>
        </p:nvSpPr>
        <p:spPr>
          <a:xfrm>
            <a:off x="257908" y="234974"/>
            <a:ext cx="3584949" cy="400111"/>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4">
            <a:extLst>
              <a:ext uri="{FF2B5EF4-FFF2-40B4-BE49-F238E27FC236}">
                <a16:creationId xmlns:a16="http://schemas.microsoft.com/office/drawing/2014/main" id="{3303EE26-0FD1-7C05-6BDC-527181078BD9}"/>
              </a:ext>
            </a:extLst>
          </p:cNvPr>
          <p:cNvSpPr txBox="1"/>
          <p:nvPr/>
        </p:nvSpPr>
        <p:spPr>
          <a:xfrm>
            <a:off x="257908" y="222299"/>
            <a:ext cx="3613978"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and How It works</a:t>
            </a:r>
            <a:endParaRPr lang="vi-VN" sz="2000" dirty="0">
              <a:solidFill>
                <a:schemeClr val="bg1"/>
              </a:solidFill>
              <a:latin typeface="SF Compact Display Black" panose="02000000000000000000" pitchFamily="50" charset="0"/>
            </a:endParaRPr>
          </a:p>
        </p:txBody>
      </p:sp>
      <p:sp>
        <p:nvSpPr>
          <p:cNvPr id="27" name="TextBox 26">
            <a:extLst>
              <a:ext uri="{FF2B5EF4-FFF2-40B4-BE49-F238E27FC236}">
                <a16:creationId xmlns:a16="http://schemas.microsoft.com/office/drawing/2014/main" id="{38CC6969-1E10-00AC-5BE5-346F74B9F51F}"/>
              </a:ext>
            </a:extLst>
          </p:cNvPr>
          <p:cNvSpPr txBox="1"/>
          <p:nvPr/>
        </p:nvSpPr>
        <p:spPr>
          <a:xfrm>
            <a:off x="601334" y="177906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28" name="TextBox 27">
            <a:extLst>
              <a:ext uri="{FF2B5EF4-FFF2-40B4-BE49-F238E27FC236}">
                <a16:creationId xmlns:a16="http://schemas.microsoft.com/office/drawing/2014/main" id="{67CDC806-D337-23B4-92C7-40631E58DD95}"/>
              </a:ext>
            </a:extLst>
          </p:cNvPr>
          <p:cNvSpPr txBox="1"/>
          <p:nvPr/>
        </p:nvSpPr>
        <p:spPr>
          <a:xfrm>
            <a:off x="1337788" y="177906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29" name="TextBox 28">
            <a:extLst>
              <a:ext uri="{FF2B5EF4-FFF2-40B4-BE49-F238E27FC236}">
                <a16:creationId xmlns:a16="http://schemas.microsoft.com/office/drawing/2014/main" id="{424CD133-1F0A-2E61-06AE-7288173F5CBC}"/>
              </a:ext>
            </a:extLst>
          </p:cNvPr>
          <p:cNvSpPr txBox="1"/>
          <p:nvPr/>
        </p:nvSpPr>
        <p:spPr>
          <a:xfrm>
            <a:off x="2074242" y="177906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30" name="TextBox 29">
            <a:extLst>
              <a:ext uri="{FF2B5EF4-FFF2-40B4-BE49-F238E27FC236}">
                <a16:creationId xmlns:a16="http://schemas.microsoft.com/office/drawing/2014/main" id="{63211E79-C9DE-8FC6-B79C-55070A3C3946}"/>
              </a:ext>
            </a:extLst>
          </p:cNvPr>
          <p:cNvSpPr txBox="1"/>
          <p:nvPr/>
        </p:nvSpPr>
        <p:spPr>
          <a:xfrm>
            <a:off x="601334" y="233873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31" name="TextBox 30">
            <a:extLst>
              <a:ext uri="{FF2B5EF4-FFF2-40B4-BE49-F238E27FC236}">
                <a16:creationId xmlns:a16="http://schemas.microsoft.com/office/drawing/2014/main" id="{3491A0CF-D5F4-0738-A2BD-0A1E1E2D025F}"/>
              </a:ext>
            </a:extLst>
          </p:cNvPr>
          <p:cNvSpPr txBox="1"/>
          <p:nvPr/>
        </p:nvSpPr>
        <p:spPr>
          <a:xfrm>
            <a:off x="1337788" y="233873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32" name="TextBox 31">
            <a:extLst>
              <a:ext uri="{FF2B5EF4-FFF2-40B4-BE49-F238E27FC236}">
                <a16:creationId xmlns:a16="http://schemas.microsoft.com/office/drawing/2014/main" id="{FB0A2735-BE73-A9C6-FCE8-D511B53CAEAD}"/>
              </a:ext>
            </a:extLst>
          </p:cNvPr>
          <p:cNvSpPr txBox="1"/>
          <p:nvPr/>
        </p:nvSpPr>
        <p:spPr>
          <a:xfrm>
            <a:off x="2074242" y="233873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33" name="TextBox 32">
            <a:extLst>
              <a:ext uri="{FF2B5EF4-FFF2-40B4-BE49-F238E27FC236}">
                <a16:creationId xmlns:a16="http://schemas.microsoft.com/office/drawing/2014/main" id="{B7C9BCD3-F089-575C-7598-6718C2A37BD5}"/>
              </a:ext>
            </a:extLst>
          </p:cNvPr>
          <p:cNvSpPr txBox="1"/>
          <p:nvPr/>
        </p:nvSpPr>
        <p:spPr>
          <a:xfrm>
            <a:off x="601334" y="289839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34" name="TextBox 33">
            <a:extLst>
              <a:ext uri="{FF2B5EF4-FFF2-40B4-BE49-F238E27FC236}">
                <a16:creationId xmlns:a16="http://schemas.microsoft.com/office/drawing/2014/main" id="{73F5B78F-96FB-C6AF-6FCF-08E48CA92A1C}"/>
              </a:ext>
            </a:extLst>
          </p:cNvPr>
          <p:cNvSpPr txBox="1"/>
          <p:nvPr/>
        </p:nvSpPr>
        <p:spPr>
          <a:xfrm>
            <a:off x="1337788" y="289839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35" name="TextBox 34">
            <a:extLst>
              <a:ext uri="{FF2B5EF4-FFF2-40B4-BE49-F238E27FC236}">
                <a16:creationId xmlns:a16="http://schemas.microsoft.com/office/drawing/2014/main" id="{0ECB09F8-4D17-7239-6577-3E4E6802D60A}"/>
              </a:ext>
            </a:extLst>
          </p:cNvPr>
          <p:cNvSpPr txBox="1"/>
          <p:nvPr/>
        </p:nvSpPr>
        <p:spPr>
          <a:xfrm>
            <a:off x="2074242" y="289839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4" name="Double Bracket 43">
            <a:extLst>
              <a:ext uri="{FF2B5EF4-FFF2-40B4-BE49-F238E27FC236}">
                <a16:creationId xmlns:a16="http://schemas.microsoft.com/office/drawing/2014/main" id="{81769CC5-7C3B-589D-772C-7F44CEB0D22E}"/>
              </a:ext>
            </a:extLst>
          </p:cNvPr>
          <p:cNvSpPr/>
          <p:nvPr/>
        </p:nvSpPr>
        <p:spPr>
          <a:xfrm>
            <a:off x="365834" y="161779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nvGrpSpPr>
          <p:cNvPr id="51" name="Group 50">
            <a:extLst>
              <a:ext uri="{FF2B5EF4-FFF2-40B4-BE49-F238E27FC236}">
                <a16:creationId xmlns:a16="http://schemas.microsoft.com/office/drawing/2014/main" id="{6A0002B7-4BC0-13E3-CB8C-69C842F2AA65}"/>
              </a:ext>
            </a:extLst>
          </p:cNvPr>
          <p:cNvGrpSpPr/>
          <p:nvPr/>
        </p:nvGrpSpPr>
        <p:grpSpPr>
          <a:xfrm>
            <a:off x="5002175" y="1672542"/>
            <a:ext cx="730200" cy="1811206"/>
            <a:chOff x="4284877" y="3820770"/>
            <a:chExt cx="730200" cy="1811206"/>
          </a:xfrm>
        </p:grpSpPr>
        <p:sp>
          <p:nvSpPr>
            <p:cNvPr id="46" name="TextBox 45">
              <a:extLst>
                <a:ext uri="{FF2B5EF4-FFF2-40B4-BE49-F238E27FC236}">
                  <a16:creationId xmlns:a16="http://schemas.microsoft.com/office/drawing/2014/main" id="{DB14E6F8-EC98-A699-05F5-250615EB04D1}"/>
                </a:ext>
              </a:extLst>
            </p:cNvPr>
            <p:cNvSpPr txBox="1"/>
            <p:nvPr/>
          </p:nvSpPr>
          <p:spPr>
            <a:xfrm>
              <a:off x="4459078" y="3982041"/>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0</a:t>
              </a:r>
            </a:p>
          </p:txBody>
        </p:sp>
        <p:sp>
          <p:nvSpPr>
            <p:cNvPr id="47" name="TextBox 46">
              <a:extLst>
                <a:ext uri="{FF2B5EF4-FFF2-40B4-BE49-F238E27FC236}">
                  <a16:creationId xmlns:a16="http://schemas.microsoft.com/office/drawing/2014/main" id="{8F374CE3-8117-9B81-C0E3-223E6C36DA99}"/>
                </a:ext>
              </a:extLst>
            </p:cNvPr>
            <p:cNvSpPr txBox="1"/>
            <p:nvPr/>
          </p:nvSpPr>
          <p:spPr>
            <a:xfrm>
              <a:off x="4459078" y="454170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a:t>
              </a:r>
            </a:p>
          </p:txBody>
        </p:sp>
        <p:sp>
          <p:nvSpPr>
            <p:cNvPr id="48" name="TextBox 47">
              <a:extLst>
                <a:ext uri="{FF2B5EF4-FFF2-40B4-BE49-F238E27FC236}">
                  <a16:creationId xmlns:a16="http://schemas.microsoft.com/office/drawing/2014/main" id="{2DF1885A-5C35-A63C-C771-9D39570CCE22}"/>
                </a:ext>
              </a:extLst>
            </p:cNvPr>
            <p:cNvSpPr txBox="1"/>
            <p:nvPr/>
          </p:nvSpPr>
          <p:spPr>
            <a:xfrm>
              <a:off x="4459078" y="5101373"/>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19</a:t>
              </a:r>
            </a:p>
          </p:txBody>
        </p:sp>
        <p:sp>
          <p:nvSpPr>
            <p:cNvPr id="50" name="Double Bracket 49">
              <a:extLst>
                <a:ext uri="{FF2B5EF4-FFF2-40B4-BE49-F238E27FC236}">
                  <a16:creationId xmlns:a16="http://schemas.microsoft.com/office/drawing/2014/main" id="{2AD1C938-F3B3-99DE-05BE-1F7783CEF65D}"/>
                </a:ext>
              </a:extLst>
            </p:cNvPr>
            <p:cNvSpPr/>
            <p:nvPr/>
          </p:nvSpPr>
          <p:spPr>
            <a:xfrm>
              <a:off x="4284877" y="3820770"/>
              <a:ext cx="730200" cy="1811206"/>
            </a:xfrm>
            <a:prstGeom prst="bracketPair">
              <a:avLst>
                <a:gd name="adj" fmla="val 15546"/>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70" name="TextBox 69">
            <a:extLst>
              <a:ext uri="{FF2B5EF4-FFF2-40B4-BE49-F238E27FC236}">
                <a16:creationId xmlns:a16="http://schemas.microsoft.com/office/drawing/2014/main" id="{4140D57F-105B-72FF-ED85-48698FC48044}"/>
              </a:ext>
            </a:extLst>
          </p:cNvPr>
          <p:cNvSpPr txBox="1"/>
          <p:nvPr/>
        </p:nvSpPr>
        <p:spPr>
          <a:xfrm>
            <a:off x="181292" y="779252"/>
            <a:ext cx="9641766"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Suppose we have a message </a:t>
            </a:r>
            <a:r>
              <a:rPr lang="en-US" sz="2400" b="1" dirty="0">
                <a:solidFill>
                  <a:schemeClr val="bg1">
                    <a:lumMod val="85000"/>
                  </a:schemeClr>
                </a:solidFill>
                <a:latin typeface="SF Compact Display" panose="02000000000000000000" pitchFamily="50" charset="0"/>
              </a:rPr>
              <a:t>“ACT” </a:t>
            </a:r>
            <a:r>
              <a:rPr lang="en-US" sz="2400" dirty="0">
                <a:solidFill>
                  <a:schemeClr val="bg1">
                    <a:lumMod val="85000"/>
                  </a:schemeClr>
                </a:solidFill>
                <a:latin typeface="SF Compact Display" panose="02000000000000000000" pitchFamily="50" charset="0"/>
              </a:rPr>
              <a:t>with a given key size is 3x3 as below</a:t>
            </a:r>
            <a:endParaRPr lang="vi-VN" sz="2400" dirty="0">
              <a:solidFill>
                <a:schemeClr val="bg1">
                  <a:lumMod val="85000"/>
                </a:schemeClr>
              </a:solidFill>
              <a:latin typeface="SF Compact Display" panose="02000000000000000000" pitchFamily="50" charset="0"/>
            </a:endParaRPr>
          </a:p>
        </p:txBody>
      </p:sp>
      <p:cxnSp>
        <p:nvCxnSpPr>
          <p:cNvPr id="72" name="Straight Connector 71">
            <a:extLst>
              <a:ext uri="{FF2B5EF4-FFF2-40B4-BE49-F238E27FC236}">
                <a16:creationId xmlns:a16="http://schemas.microsoft.com/office/drawing/2014/main" id="{D203182F-9955-9D08-6026-C52ED9F24BBC}"/>
              </a:ext>
            </a:extLst>
          </p:cNvPr>
          <p:cNvCxnSpPr>
            <a:cxnSpLocks/>
          </p:cNvCxnSpPr>
          <p:nvPr/>
        </p:nvCxnSpPr>
        <p:spPr>
          <a:xfrm>
            <a:off x="601334" y="3695700"/>
            <a:ext cx="191740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5E3AF23-2019-AC49-D223-C77CD9BA93B0}"/>
              </a:ext>
            </a:extLst>
          </p:cNvPr>
          <p:cNvCxnSpPr/>
          <p:nvPr/>
        </p:nvCxnSpPr>
        <p:spPr>
          <a:xfrm>
            <a:off x="1569720" y="3695700"/>
            <a:ext cx="0" cy="996434"/>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45212097-9EBD-E676-4E49-DB0931B6A77E}"/>
              </a:ext>
            </a:extLst>
          </p:cNvPr>
          <p:cNvSpPr txBox="1"/>
          <p:nvPr/>
        </p:nvSpPr>
        <p:spPr>
          <a:xfrm>
            <a:off x="1204620" y="4781973"/>
            <a:ext cx="730199" cy="369332"/>
          </a:xfrm>
          <a:prstGeom prst="rect">
            <a:avLst/>
          </a:prstGeom>
          <a:noFill/>
        </p:spPr>
        <p:txBody>
          <a:bodyPr wrap="square" rtlCol="0">
            <a:spAutoFit/>
          </a:bodyPr>
          <a:lstStyle>
            <a:defPPr>
              <a:defRPr lang="vi-VN"/>
            </a:defPPr>
            <a:lvl1pPr>
              <a:defRPr>
                <a:solidFill>
                  <a:schemeClr val="bg1">
                    <a:lumMod val="85000"/>
                  </a:schemeClr>
                </a:solidFill>
                <a:latin typeface="SF Compact Display" panose="02000000000000000000" pitchFamily="50" charset="0"/>
              </a:defRPr>
            </a:lvl1pPr>
          </a:lstStyle>
          <a:p>
            <a:r>
              <a:rPr lang="vi-VN" dirty="0"/>
              <a:t>m = 3</a:t>
            </a:r>
          </a:p>
        </p:txBody>
      </p:sp>
      <p:sp>
        <p:nvSpPr>
          <p:cNvPr id="99" name="TextBox 98">
            <a:extLst>
              <a:ext uri="{FF2B5EF4-FFF2-40B4-BE49-F238E27FC236}">
                <a16:creationId xmlns:a16="http://schemas.microsoft.com/office/drawing/2014/main" id="{022002E0-96C6-AC2F-55DD-8C6F60AB2275}"/>
              </a:ext>
            </a:extLst>
          </p:cNvPr>
          <p:cNvSpPr txBox="1"/>
          <p:nvPr/>
        </p:nvSpPr>
        <p:spPr>
          <a:xfrm>
            <a:off x="4322176" y="1800352"/>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a:t>
            </a:r>
          </a:p>
        </p:txBody>
      </p:sp>
      <p:sp>
        <p:nvSpPr>
          <p:cNvPr id="100" name="TextBox 99">
            <a:extLst>
              <a:ext uri="{FF2B5EF4-FFF2-40B4-BE49-F238E27FC236}">
                <a16:creationId xmlns:a16="http://schemas.microsoft.com/office/drawing/2014/main" id="{711FDD87-D1CE-A81E-98E0-3C108BCF7CB0}"/>
              </a:ext>
            </a:extLst>
          </p:cNvPr>
          <p:cNvSpPr txBox="1"/>
          <p:nvPr/>
        </p:nvSpPr>
        <p:spPr>
          <a:xfrm>
            <a:off x="4322176" y="2360018"/>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C</a:t>
            </a:r>
          </a:p>
        </p:txBody>
      </p:sp>
      <p:sp>
        <p:nvSpPr>
          <p:cNvPr id="101" name="TextBox 100">
            <a:extLst>
              <a:ext uri="{FF2B5EF4-FFF2-40B4-BE49-F238E27FC236}">
                <a16:creationId xmlns:a16="http://schemas.microsoft.com/office/drawing/2014/main" id="{8844C51A-8AC3-54AF-A45B-8CF552F62054}"/>
              </a:ext>
            </a:extLst>
          </p:cNvPr>
          <p:cNvSpPr txBox="1"/>
          <p:nvPr/>
        </p:nvSpPr>
        <p:spPr>
          <a:xfrm>
            <a:off x="4322176" y="2919684"/>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T</a:t>
            </a:r>
          </a:p>
        </p:txBody>
      </p:sp>
      <p:cxnSp>
        <p:nvCxnSpPr>
          <p:cNvPr id="103" name="Straight Connector 102">
            <a:extLst>
              <a:ext uri="{FF2B5EF4-FFF2-40B4-BE49-F238E27FC236}">
                <a16:creationId xmlns:a16="http://schemas.microsoft.com/office/drawing/2014/main" id="{67139AD8-68C6-C045-A6E7-1B8FC2197054}"/>
              </a:ext>
            </a:extLst>
          </p:cNvPr>
          <p:cNvCxnSpPr>
            <a:cxnSpLocks/>
          </p:cNvCxnSpPr>
          <p:nvPr/>
        </p:nvCxnSpPr>
        <p:spPr>
          <a:xfrm>
            <a:off x="4178592" y="1249988"/>
            <a:ext cx="67534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EFD0A751-82B7-3665-D092-92A951FD20E4}"/>
              </a:ext>
            </a:extLst>
          </p:cNvPr>
          <p:cNvCxnSpPr>
            <a:cxnSpLocks/>
          </p:cNvCxnSpPr>
          <p:nvPr/>
        </p:nvCxnSpPr>
        <p:spPr>
          <a:xfrm>
            <a:off x="4516266" y="1249988"/>
            <a:ext cx="0" cy="422554"/>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942160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fade">
                                      <p:cBhvr>
                                        <p:cTn id="14" dur="500"/>
                                        <p:tgtEl>
                                          <p:spTgt spid="2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fade">
                                      <p:cBhvr>
                                        <p:cTn id="20" dur="500"/>
                                        <p:tgtEl>
                                          <p:spTgt spid="3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fade">
                                      <p:cBhvr>
                                        <p:cTn id="26" dur="500"/>
                                        <p:tgtEl>
                                          <p:spTgt spid="3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500"/>
                                        <p:tgtEl>
                                          <p:spTgt spid="3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fade">
                                      <p:cBhvr>
                                        <p:cTn id="38" dur="500"/>
                                        <p:tgtEl>
                                          <p:spTgt spid="44"/>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37" fill="hold" nodeType="clickEffect">
                                  <p:stCondLst>
                                    <p:cond delay="0"/>
                                  </p:stCondLst>
                                  <p:childTnLst>
                                    <p:set>
                                      <p:cBhvr>
                                        <p:cTn id="42" dur="1" fill="hold">
                                          <p:stCondLst>
                                            <p:cond delay="0"/>
                                          </p:stCondLst>
                                        </p:cTn>
                                        <p:tgtEl>
                                          <p:spTgt spid="72"/>
                                        </p:tgtEl>
                                        <p:attrNameLst>
                                          <p:attrName>style.visibility</p:attrName>
                                        </p:attrNameLst>
                                      </p:cBhvr>
                                      <p:to>
                                        <p:strVal val="visible"/>
                                      </p:to>
                                    </p:set>
                                    <p:animEffect transition="in" filter="barn(outVertical)">
                                      <p:cBhvr>
                                        <p:cTn id="43" dur="500"/>
                                        <p:tgtEl>
                                          <p:spTgt spid="72"/>
                                        </p:tgtEl>
                                      </p:cBhvr>
                                    </p:animEffect>
                                  </p:childTnLst>
                                </p:cTn>
                              </p:par>
                              <p:par>
                                <p:cTn id="44" presetID="22" presetClass="entr" presetSubtype="1" fill="hold" nodeType="withEffect">
                                  <p:stCondLst>
                                    <p:cond delay="100"/>
                                  </p:stCondLst>
                                  <p:childTnLst>
                                    <p:set>
                                      <p:cBhvr>
                                        <p:cTn id="45" dur="1" fill="hold">
                                          <p:stCondLst>
                                            <p:cond delay="0"/>
                                          </p:stCondLst>
                                        </p:cTn>
                                        <p:tgtEl>
                                          <p:spTgt spid="78"/>
                                        </p:tgtEl>
                                        <p:attrNameLst>
                                          <p:attrName>style.visibility</p:attrName>
                                        </p:attrNameLst>
                                      </p:cBhvr>
                                      <p:to>
                                        <p:strVal val="visible"/>
                                      </p:to>
                                    </p:set>
                                    <p:animEffect transition="in" filter="wipe(up)">
                                      <p:cBhvr>
                                        <p:cTn id="46" dur="500"/>
                                        <p:tgtEl>
                                          <p:spTgt spid="78"/>
                                        </p:tgtEl>
                                      </p:cBhvr>
                                    </p:animEffect>
                                  </p:childTnLst>
                                </p:cTn>
                              </p:par>
                            </p:childTnLst>
                          </p:cTn>
                        </p:par>
                        <p:par>
                          <p:cTn id="47" fill="hold">
                            <p:stCondLst>
                              <p:cond delay="600"/>
                            </p:stCondLst>
                            <p:childTnLst>
                              <p:par>
                                <p:cTn id="48" presetID="10" presetClass="entr" presetSubtype="0" fill="hold" grpId="0" nodeType="afterEffect">
                                  <p:stCondLst>
                                    <p:cond delay="0"/>
                                  </p:stCondLst>
                                  <p:childTnLst>
                                    <p:set>
                                      <p:cBhvr>
                                        <p:cTn id="49" dur="1" fill="hold">
                                          <p:stCondLst>
                                            <p:cond delay="0"/>
                                          </p:stCondLst>
                                        </p:cTn>
                                        <p:tgtEl>
                                          <p:spTgt spid="80"/>
                                        </p:tgtEl>
                                        <p:attrNameLst>
                                          <p:attrName>style.visibility</p:attrName>
                                        </p:attrNameLst>
                                      </p:cBhvr>
                                      <p:to>
                                        <p:strVal val="visible"/>
                                      </p:to>
                                    </p:set>
                                    <p:animEffect transition="in" filter="fade">
                                      <p:cBhvr>
                                        <p:cTn id="50" dur="500"/>
                                        <p:tgtEl>
                                          <p:spTgt spid="80"/>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37" fill="hold" nodeType="clickEffect">
                                  <p:stCondLst>
                                    <p:cond delay="0"/>
                                  </p:stCondLst>
                                  <p:childTnLst>
                                    <p:set>
                                      <p:cBhvr>
                                        <p:cTn id="54" dur="1" fill="hold">
                                          <p:stCondLst>
                                            <p:cond delay="0"/>
                                          </p:stCondLst>
                                        </p:cTn>
                                        <p:tgtEl>
                                          <p:spTgt spid="103"/>
                                        </p:tgtEl>
                                        <p:attrNameLst>
                                          <p:attrName>style.visibility</p:attrName>
                                        </p:attrNameLst>
                                      </p:cBhvr>
                                      <p:to>
                                        <p:strVal val="visible"/>
                                      </p:to>
                                    </p:set>
                                    <p:animEffect transition="in" filter="barn(outVertical)">
                                      <p:cBhvr>
                                        <p:cTn id="55" dur="500"/>
                                        <p:tgtEl>
                                          <p:spTgt spid="103"/>
                                        </p:tgtEl>
                                      </p:cBhvr>
                                    </p:animEffect>
                                  </p:childTnLst>
                                </p:cTn>
                              </p:par>
                              <p:par>
                                <p:cTn id="56" presetID="22" presetClass="entr" presetSubtype="1" fill="hold" nodeType="withEffect">
                                  <p:stCondLst>
                                    <p:cond delay="100"/>
                                  </p:stCondLst>
                                  <p:childTnLst>
                                    <p:set>
                                      <p:cBhvr>
                                        <p:cTn id="57" dur="1" fill="hold">
                                          <p:stCondLst>
                                            <p:cond delay="0"/>
                                          </p:stCondLst>
                                        </p:cTn>
                                        <p:tgtEl>
                                          <p:spTgt spid="106"/>
                                        </p:tgtEl>
                                        <p:attrNameLst>
                                          <p:attrName>style.visibility</p:attrName>
                                        </p:attrNameLst>
                                      </p:cBhvr>
                                      <p:to>
                                        <p:strVal val="visible"/>
                                      </p:to>
                                    </p:set>
                                    <p:animEffect transition="in" filter="wipe(up)">
                                      <p:cBhvr>
                                        <p:cTn id="58" dur="500"/>
                                        <p:tgtEl>
                                          <p:spTgt spid="106"/>
                                        </p:tgtEl>
                                      </p:cBhvr>
                                    </p:animEffect>
                                  </p:childTnLst>
                                </p:cTn>
                              </p:par>
                            </p:childTnLst>
                          </p:cTn>
                        </p:par>
                        <p:par>
                          <p:cTn id="59" fill="hold">
                            <p:stCondLst>
                              <p:cond delay="600"/>
                            </p:stCondLst>
                            <p:childTnLst>
                              <p:par>
                                <p:cTn id="60" presetID="10" presetClass="entr" presetSubtype="0" fill="hold" grpId="0" nodeType="afterEffect">
                                  <p:stCondLst>
                                    <p:cond delay="0"/>
                                  </p:stCondLst>
                                  <p:childTnLst>
                                    <p:set>
                                      <p:cBhvr>
                                        <p:cTn id="61" dur="1" fill="hold">
                                          <p:stCondLst>
                                            <p:cond delay="0"/>
                                          </p:stCondLst>
                                        </p:cTn>
                                        <p:tgtEl>
                                          <p:spTgt spid="99"/>
                                        </p:tgtEl>
                                        <p:attrNameLst>
                                          <p:attrName>style.visibility</p:attrName>
                                        </p:attrNameLst>
                                      </p:cBhvr>
                                      <p:to>
                                        <p:strVal val="visible"/>
                                      </p:to>
                                    </p:set>
                                    <p:animEffect transition="in" filter="fade">
                                      <p:cBhvr>
                                        <p:cTn id="62" dur="500"/>
                                        <p:tgtEl>
                                          <p:spTgt spid="9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00"/>
                                        </p:tgtEl>
                                        <p:attrNameLst>
                                          <p:attrName>style.visibility</p:attrName>
                                        </p:attrNameLst>
                                      </p:cBhvr>
                                      <p:to>
                                        <p:strVal val="visible"/>
                                      </p:to>
                                    </p:set>
                                    <p:animEffect transition="in" filter="fade">
                                      <p:cBhvr>
                                        <p:cTn id="65" dur="500"/>
                                        <p:tgtEl>
                                          <p:spTgt spid="100"/>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01"/>
                                        </p:tgtEl>
                                        <p:attrNameLst>
                                          <p:attrName>style.visibility</p:attrName>
                                        </p:attrNameLst>
                                      </p:cBhvr>
                                      <p:to>
                                        <p:strVal val="visible"/>
                                      </p:to>
                                    </p:set>
                                    <p:animEffect transition="in" filter="fade">
                                      <p:cBhvr>
                                        <p:cTn id="68" dur="500"/>
                                        <p:tgtEl>
                                          <p:spTgt spid="101"/>
                                        </p:tgtEl>
                                      </p:cBhvr>
                                    </p:animEffect>
                                  </p:childTnLst>
                                </p:cTn>
                              </p:par>
                            </p:childTnLst>
                          </p:cTn>
                        </p:par>
                        <p:par>
                          <p:cTn id="69" fill="hold">
                            <p:stCondLst>
                              <p:cond delay="1100"/>
                            </p:stCondLst>
                            <p:childTnLst>
                              <p:par>
                                <p:cTn id="70" presetID="10" presetClass="entr" presetSubtype="0" fill="hold" nodeType="afterEffect">
                                  <p:stCondLst>
                                    <p:cond delay="0"/>
                                  </p:stCondLst>
                                  <p:childTnLst>
                                    <p:set>
                                      <p:cBhvr>
                                        <p:cTn id="71" dur="1" fill="hold">
                                          <p:stCondLst>
                                            <p:cond delay="0"/>
                                          </p:stCondLst>
                                        </p:cTn>
                                        <p:tgtEl>
                                          <p:spTgt spid="51"/>
                                        </p:tgtEl>
                                        <p:attrNameLst>
                                          <p:attrName>style.visibility</p:attrName>
                                        </p:attrNameLst>
                                      </p:cBhvr>
                                      <p:to>
                                        <p:strVal val="visible"/>
                                      </p:to>
                                    </p:set>
                                    <p:animEffect transition="in" filter="fade">
                                      <p:cBhvr>
                                        <p:cTn id="72"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P spid="31" grpId="0"/>
      <p:bldP spid="32" grpId="0"/>
      <p:bldP spid="33" grpId="0"/>
      <p:bldP spid="34" grpId="0"/>
      <p:bldP spid="35" grpId="0"/>
      <p:bldP spid="44" grpId="0" animBg="1"/>
      <p:bldP spid="70" grpId="0"/>
      <p:bldP spid="80" grpId="0"/>
      <p:bldP spid="99" grpId="0"/>
      <p:bldP spid="100" grpId="0"/>
      <p:bldP spid="101"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88331" y="-274664"/>
            <a:ext cx="1618556" cy="1618556"/>
          </a:xfrm>
          <a:prstGeom prst="rect">
            <a:avLst/>
          </a:prstGeom>
          <a:effectLst>
            <a:outerShdw blurRad="457200" dist="38100" dir="5400000" algn="t" rotWithShape="0">
              <a:schemeClr val="accent1">
                <a:lumMod val="75000"/>
                <a:alpha val="40000"/>
              </a:schemeClr>
            </a:outerShdw>
          </a:effectLst>
        </p:spPr>
      </p:pic>
      <p:pic>
        <p:nvPicPr>
          <p:cNvPr id="6" name="Picture 5">
            <a:extLst>
              <a:ext uri="{FF2B5EF4-FFF2-40B4-BE49-F238E27FC236}">
                <a16:creationId xmlns:a16="http://schemas.microsoft.com/office/drawing/2014/main" id="{CD55FBAB-29B4-6451-01E2-09887754B510}"/>
              </a:ext>
            </a:extLst>
          </p:cNvPr>
          <p:cNvPicPr>
            <a:picLocks noChangeAspect="1"/>
          </p:cNvPicPr>
          <p:nvPr/>
        </p:nvPicPr>
        <p:blipFill>
          <a:blip r:embed="rId3"/>
          <a:stretch>
            <a:fillRect/>
          </a:stretch>
        </p:blipFill>
        <p:spPr>
          <a:xfrm>
            <a:off x="-3442616" y="1968309"/>
            <a:ext cx="1663565" cy="2921382"/>
          </a:xfrm>
          <a:prstGeom prst="roundRect">
            <a:avLst>
              <a:gd name="adj" fmla="val 3864"/>
            </a:avLst>
          </a:prstGeom>
        </p:spPr>
      </p:pic>
      <p:pic>
        <p:nvPicPr>
          <p:cNvPr id="3" name="Picture 2">
            <a:extLst>
              <a:ext uri="{FF2B5EF4-FFF2-40B4-BE49-F238E27FC236}">
                <a16:creationId xmlns:a16="http://schemas.microsoft.com/office/drawing/2014/main" id="{1E3DBFE9-0A76-116A-70D6-58AB0887EB2C}"/>
              </a:ext>
            </a:extLst>
          </p:cNvPr>
          <p:cNvPicPr>
            <a:picLocks noChangeAspect="1"/>
          </p:cNvPicPr>
          <p:nvPr/>
        </p:nvPicPr>
        <p:blipFill>
          <a:blip r:embed="rId4"/>
          <a:stretch>
            <a:fillRect/>
          </a:stretch>
        </p:blipFill>
        <p:spPr>
          <a:xfrm>
            <a:off x="620947" y="1590938"/>
            <a:ext cx="2644767" cy="4671064"/>
          </a:xfrm>
          <a:prstGeom prst="roundRect">
            <a:avLst>
              <a:gd name="adj" fmla="val 3864"/>
            </a:avLst>
          </a:prstGeom>
        </p:spPr>
      </p:pic>
      <p:sp>
        <p:nvSpPr>
          <p:cNvPr id="2" name="TextBox 1">
            <a:extLst>
              <a:ext uri="{FF2B5EF4-FFF2-40B4-BE49-F238E27FC236}">
                <a16:creationId xmlns:a16="http://schemas.microsoft.com/office/drawing/2014/main" id="{A69C044B-CB4F-3578-E3BE-F430663CA2E4}"/>
              </a:ext>
            </a:extLst>
          </p:cNvPr>
          <p:cNvSpPr txBox="1"/>
          <p:nvPr/>
        </p:nvSpPr>
        <p:spPr>
          <a:xfrm>
            <a:off x="1199648" y="180671"/>
            <a:ext cx="3564611" cy="70788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40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4000" dirty="0">
              <a:gradFill flip="none" rotWithShape="1">
                <a:gsLst>
                  <a:gs pos="0">
                    <a:srgbClr val="649BF6"/>
                  </a:gs>
                  <a:gs pos="100000">
                    <a:srgbClr val="B534EE"/>
                  </a:gs>
                </a:gsLst>
                <a:lin ang="0" scaled="1"/>
                <a:tileRect/>
              </a:gradFill>
            </a:endParaRPr>
          </a:p>
        </p:txBody>
      </p:sp>
      <p:sp>
        <p:nvSpPr>
          <p:cNvPr id="4" name="Rectangle: Rounded Corners 3">
            <a:extLst>
              <a:ext uri="{FF2B5EF4-FFF2-40B4-BE49-F238E27FC236}">
                <a16:creationId xmlns:a16="http://schemas.microsoft.com/office/drawing/2014/main" id="{B269A412-3216-5F45-0938-0AAB9845F43E}"/>
              </a:ext>
            </a:extLst>
          </p:cNvPr>
          <p:cNvSpPr/>
          <p:nvPr/>
        </p:nvSpPr>
        <p:spPr>
          <a:xfrm>
            <a:off x="772886" y="5003991"/>
            <a:ext cx="1154974" cy="657669"/>
          </a:xfrm>
          <a:prstGeom prst="roundRect">
            <a:avLst>
              <a:gd name="adj" fmla="val 6187"/>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8" name="Picture 7">
            <a:extLst>
              <a:ext uri="{FF2B5EF4-FFF2-40B4-BE49-F238E27FC236}">
                <a16:creationId xmlns:a16="http://schemas.microsoft.com/office/drawing/2014/main" id="{4DAE91C8-4D86-E91D-DA5A-0870CFAB723D}"/>
              </a:ext>
            </a:extLst>
          </p:cNvPr>
          <p:cNvPicPr>
            <a:picLocks noChangeAspect="1"/>
          </p:cNvPicPr>
          <p:nvPr/>
        </p:nvPicPr>
        <p:blipFill>
          <a:blip r:embed="rId5"/>
          <a:stretch>
            <a:fillRect/>
          </a:stretch>
        </p:blipFill>
        <p:spPr>
          <a:xfrm>
            <a:off x="6582033" y="888557"/>
            <a:ext cx="3077004" cy="5458587"/>
          </a:xfrm>
          <a:prstGeom prst="roundRect">
            <a:avLst>
              <a:gd name="adj" fmla="val 3864"/>
            </a:avLst>
          </a:prstGeom>
        </p:spPr>
      </p:pic>
      <p:cxnSp>
        <p:nvCxnSpPr>
          <p:cNvPr id="9" name="Straight Connector 8">
            <a:extLst>
              <a:ext uri="{FF2B5EF4-FFF2-40B4-BE49-F238E27FC236}">
                <a16:creationId xmlns:a16="http://schemas.microsoft.com/office/drawing/2014/main" id="{AB5CFDDD-0529-5FDE-F0C0-E39C08E0B46F}"/>
              </a:ext>
            </a:extLst>
          </p:cNvPr>
          <p:cNvCxnSpPr>
            <a:cxnSpLocks/>
          </p:cNvCxnSpPr>
          <p:nvPr/>
        </p:nvCxnSpPr>
        <p:spPr>
          <a:xfrm>
            <a:off x="6888459" y="3222017"/>
            <a:ext cx="0" cy="28194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37E4C4F-363B-DBED-DDBD-4EBDFF56D70F}"/>
              </a:ext>
            </a:extLst>
          </p:cNvPr>
          <p:cNvCxnSpPr>
            <a:cxnSpLocks/>
          </p:cNvCxnSpPr>
          <p:nvPr/>
        </p:nvCxnSpPr>
        <p:spPr>
          <a:xfrm flipH="1">
            <a:off x="3923638" y="3370580"/>
            <a:ext cx="2964821"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647720D-9833-9A24-8E0A-AACDC84E9A97}"/>
              </a:ext>
            </a:extLst>
          </p:cNvPr>
          <p:cNvSpPr txBox="1"/>
          <p:nvPr/>
        </p:nvSpPr>
        <p:spPr>
          <a:xfrm>
            <a:off x="3830223" y="2962877"/>
            <a:ext cx="2751810" cy="400110"/>
          </a:xfrm>
          <a:prstGeom prst="rect">
            <a:avLst/>
          </a:prstGeom>
          <a:noFill/>
        </p:spPr>
        <p:txBody>
          <a:bodyPr wrap="square" rtlCol="0">
            <a:spAutoFit/>
          </a:bodyPr>
          <a:lstStyle/>
          <a:p>
            <a:r>
              <a:rPr lang="en-US" sz="2000" dirty="0">
                <a:solidFill>
                  <a:schemeClr val="bg1">
                    <a:lumMod val="65000"/>
                  </a:schemeClr>
                </a:solidFill>
                <a:latin typeface="SF Compact Rounded" panose="02000000000000000000" pitchFamily="50" charset="0"/>
              </a:rPr>
              <a:t>Auto detect your LAN IP</a:t>
            </a:r>
            <a:endParaRPr lang="vi-VN" sz="2000" dirty="0">
              <a:solidFill>
                <a:schemeClr val="bg1">
                  <a:lumMod val="65000"/>
                </a:schemeClr>
              </a:solidFill>
              <a:latin typeface="SF Compact Display Black" panose="02000000000000000000" pitchFamily="50" charset="0"/>
            </a:endParaRPr>
          </a:p>
        </p:txBody>
      </p:sp>
      <p:cxnSp>
        <p:nvCxnSpPr>
          <p:cNvPr id="19" name="Straight Connector 18">
            <a:extLst>
              <a:ext uri="{FF2B5EF4-FFF2-40B4-BE49-F238E27FC236}">
                <a16:creationId xmlns:a16="http://schemas.microsoft.com/office/drawing/2014/main" id="{2DE3E4BF-84F9-CE38-3955-AC5879C31435}"/>
              </a:ext>
            </a:extLst>
          </p:cNvPr>
          <p:cNvCxnSpPr>
            <a:cxnSpLocks/>
          </p:cNvCxnSpPr>
          <p:nvPr/>
        </p:nvCxnSpPr>
        <p:spPr>
          <a:xfrm>
            <a:off x="9237959" y="3806217"/>
            <a:ext cx="0" cy="28194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2D3CB5D-232F-85A3-95FE-A5FA311E6008}"/>
              </a:ext>
            </a:extLst>
          </p:cNvPr>
          <p:cNvCxnSpPr>
            <a:cxnSpLocks/>
          </p:cNvCxnSpPr>
          <p:nvPr/>
        </p:nvCxnSpPr>
        <p:spPr>
          <a:xfrm flipH="1">
            <a:off x="9237959" y="3947187"/>
            <a:ext cx="2482554"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67792E1C-473B-DE43-2797-850CFB276F50}"/>
              </a:ext>
            </a:extLst>
          </p:cNvPr>
          <p:cNvSpPr txBox="1"/>
          <p:nvPr/>
        </p:nvSpPr>
        <p:spPr>
          <a:xfrm>
            <a:off x="9622135" y="3606162"/>
            <a:ext cx="2188203" cy="400110"/>
          </a:xfrm>
          <a:prstGeom prst="rect">
            <a:avLst/>
          </a:prstGeom>
          <a:noFill/>
        </p:spPr>
        <p:txBody>
          <a:bodyPr wrap="square" rtlCol="0">
            <a:spAutoFit/>
          </a:bodyPr>
          <a:lstStyle/>
          <a:p>
            <a:r>
              <a:rPr lang="en-US" sz="2000" dirty="0">
                <a:solidFill>
                  <a:schemeClr val="bg1">
                    <a:lumMod val="65000"/>
                  </a:schemeClr>
                </a:solidFill>
                <a:latin typeface="SF Compact Rounded" panose="02000000000000000000" pitchFamily="50" charset="0"/>
              </a:rPr>
              <a:t>Enter random port</a:t>
            </a:r>
            <a:endParaRPr lang="vi-VN" sz="2000" dirty="0">
              <a:solidFill>
                <a:schemeClr val="bg1">
                  <a:lumMod val="65000"/>
                </a:schemeClr>
              </a:solidFill>
              <a:latin typeface="SF Compact Display Black" panose="02000000000000000000" pitchFamily="50" charset="0"/>
            </a:endParaRPr>
          </a:p>
        </p:txBody>
      </p:sp>
      <p:sp>
        <p:nvSpPr>
          <p:cNvPr id="25" name="Rectangle: Rounded Corners 24">
            <a:extLst>
              <a:ext uri="{FF2B5EF4-FFF2-40B4-BE49-F238E27FC236}">
                <a16:creationId xmlns:a16="http://schemas.microsoft.com/office/drawing/2014/main" id="{35FFDD8A-6EFB-D02B-7659-5F377EF0DB10}"/>
              </a:ext>
            </a:extLst>
          </p:cNvPr>
          <p:cNvSpPr/>
          <p:nvPr/>
        </p:nvSpPr>
        <p:spPr>
          <a:xfrm>
            <a:off x="7262548" y="5003990"/>
            <a:ext cx="1678252" cy="749110"/>
          </a:xfrm>
          <a:prstGeom prst="roundRect">
            <a:avLst>
              <a:gd name="adj" fmla="val 6187"/>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173794815"/>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outHorizontal)">
                                      <p:cBhvr>
                                        <p:cTn id="11" dur="500"/>
                                        <p:tgtEl>
                                          <p:spTgt spid="9"/>
                                        </p:tgtEl>
                                      </p:cBhvr>
                                    </p:animEffect>
                                  </p:childTnLst>
                                </p:cTn>
                              </p:par>
                              <p:par>
                                <p:cTn id="12" presetID="22" presetClass="entr" presetSubtype="2" fill="hold" nodeType="withEffect">
                                  <p:stCondLst>
                                    <p:cond delay="100"/>
                                  </p:stCondLst>
                                  <p:childTnLst>
                                    <p:set>
                                      <p:cBhvr>
                                        <p:cTn id="13" dur="1" fill="hold">
                                          <p:stCondLst>
                                            <p:cond delay="0"/>
                                          </p:stCondLst>
                                        </p:cTn>
                                        <p:tgtEl>
                                          <p:spTgt spid="10"/>
                                        </p:tgtEl>
                                        <p:attrNameLst>
                                          <p:attrName>style.visibility</p:attrName>
                                        </p:attrNameLst>
                                      </p:cBhvr>
                                      <p:to>
                                        <p:strVal val="visible"/>
                                      </p:to>
                                    </p:set>
                                    <p:animEffect transition="in" filter="wipe(right)">
                                      <p:cBhvr>
                                        <p:cTn id="14" dur="500"/>
                                        <p:tgtEl>
                                          <p:spTgt spid="10"/>
                                        </p:tgtEl>
                                      </p:cBhvr>
                                    </p:animEffect>
                                  </p:childTnLst>
                                </p:cTn>
                              </p:par>
                              <p:par>
                                <p:cTn id="15" presetID="10" presetClass="entr" presetSubtype="0" fill="hold" grpId="0" nodeType="withEffect">
                                  <p:stCondLst>
                                    <p:cond delay="30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6" presetClass="entr" presetSubtype="42"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barn(outHorizontal)">
                                      <p:cBhvr>
                                        <p:cTn id="20" dur="500"/>
                                        <p:tgtEl>
                                          <p:spTgt spid="19"/>
                                        </p:tgtEl>
                                      </p:cBhvr>
                                    </p:animEffect>
                                  </p:childTnLst>
                                </p:cTn>
                              </p:par>
                              <p:par>
                                <p:cTn id="21" presetID="22" presetClass="entr" presetSubtype="8" fill="hold" nodeType="withEffect">
                                  <p:stCondLst>
                                    <p:cond delay="100"/>
                                  </p:stCondLst>
                                  <p:childTnLst>
                                    <p:set>
                                      <p:cBhvr>
                                        <p:cTn id="22" dur="1" fill="hold">
                                          <p:stCondLst>
                                            <p:cond delay="0"/>
                                          </p:stCondLst>
                                        </p:cTn>
                                        <p:tgtEl>
                                          <p:spTgt spid="20"/>
                                        </p:tgtEl>
                                        <p:attrNameLst>
                                          <p:attrName>style.visibility</p:attrName>
                                        </p:attrNameLst>
                                      </p:cBhvr>
                                      <p:to>
                                        <p:strVal val="visible"/>
                                      </p:to>
                                    </p:set>
                                    <p:animEffect transition="in" filter="wipe(left)">
                                      <p:cBhvr>
                                        <p:cTn id="23" dur="500"/>
                                        <p:tgtEl>
                                          <p:spTgt spid="20"/>
                                        </p:tgtEl>
                                      </p:cBhvr>
                                    </p:animEffect>
                                  </p:childTnLst>
                                </p:cTn>
                              </p:par>
                              <p:par>
                                <p:cTn id="24" presetID="10" presetClass="entr" presetSubtype="0" fill="hold" grpId="0" nodeType="withEffect">
                                  <p:stCondLst>
                                    <p:cond delay="30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3" grpId="0"/>
      <p:bldP spid="2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88331" y="-274664"/>
            <a:ext cx="1618556" cy="1618556"/>
          </a:xfrm>
          <a:prstGeom prst="rect">
            <a:avLst/>
          </a:prstGeom>
          <a:effectLst>
            <a:outerShdw blurRad="457200" dist="38100" dir="5400000" algn="t" rotWithShape="0">
              <a:schemeClr val="accent1">
                <a:lumMod val="75000"/>
                <a:alpha val="40000"/>
              </a:schemeClr>
            </a:outerShdw>
          </a:effectLst>
        </p:spPr>
      </p:pic>
      <p:pic>
        <p:nvPicPr>
          <p:cNvPr id="3" name="Picture 2">
            <a:extLst>
              <a:ext uri="{FF2B5EF4-FFF2-40B4-BE49-F238E27FC236}">
                <a16:creationId xmlns:a16="http://schemas.microsoft.com/office/drawing/2014/main" id="{1E3DBFE9-0A76-116A-70D6-58AB0887EB2C}"/>
              </a:ext>
            </a:extLst>
          </p:cNvPr>
          <p:cNvPicPr>
            <a:picLocks noChangeAspect="1"/>
          </p:cNvPicPr>
          <p:nvPr/>
        </p:nvPicPr>
        <p:blipFill>
          <a:blip r:embed="rId3"/>
          <a:stretch>
            <a:fillRect/>
          </a:stretch>
        </p:blipFill>
        <p:spPr>
          <a:xfrm>
            <a:off x="620947" y="1590938"/>
            <a:ext cx="2644767" cy="4671064"/>
          </a:xfrm>
          <a:prstGeom prst="roundRect">
            <a:avLst>
              <a:gd name="adj" fmla="val 3864"/>
            </a:avLst>
          </a:prstGeom>
        </p:spPr>
      </p:pic>
      <p:sp>
        <p:nvSpPr>
          <p:cNvPr id="2" name="TextBox 1">
            <a:extLst>
              <a:ext uri="{FF2B5EF4-FFF2-40B4-BE49-F238E27FC236}">
                <a16:creationId xmlns:a16="http://schemas.microsoft.com/office/drawing/2014/main" id="{A69C044B-CB4F-3578-E3BE-F430663CA2E4}"/>
              </a:ext>
            </a:extLst>
          </p:cNvPr>
          <p:cNvSpPr txBox="1"/>
          <p:nvPr/>
        </p:nvSpPr>
        <p:spPr>
          <a:xfrm>
            <a:off x="1199648" y="180671"/>
            <a:ext cx="3564611" cy="70788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40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4000" dirty="0">
              <a:gradFill flip="none" rotWithShape="1">
                <a:gsLst>
                  <a:gs pos="0">
                    <a:srgbClr val="649BF6"/>
                  </a:gs>
                  <a:gs pos="100000">
                    <a:srgbClr val="B534EE"/>
                  </a:gs>
                </a:gsLst>
                <a:lin ang="0" scaled="1"/>
                <a:tileRect/>
              </a:gradFill>
            </a:endParaRPr>
          </a:p>
        </p:txBody>
      </p:sp>
      <p:sp>
        <p:nvSpPr>
          <p:cNvPr id="4" name="Rectangle: Rounded Corners 3">
            <a:extLst>
              <a:ext uri="{FF2B5EF4-FFF2-40B4-BE49-F238E27FC236}">
                <a16:creationId xmlns:a16="http://schemas.microsoft.com/office/drawing/2014/main" id="{B269A412-3216-5F45-0938-0AAB9845F43E}"/>
              </a:ext>
            </a:extLst>
          </p:cNvPr>
          <p:cNvSpPr/>
          <p:nvPr/>
        </p:nvSpPr>
        <p:spPr>
          <a:xfrm>
            <a:off x="1992086" y="5003991"/>
            <a:ext cx="1154974" cy="657669"/>
          </a:xfrm>
          <a:prstGeom prst="roundRect">
            <a:avLst>
              <a:gd name="adj" fmla="val 6187"/>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1" name="Picture 10">
            <a:extLst>
              <a:ext uri="{FF2B5EF4-FFF2-40B4-BE49-F238E27FC236}">
                <a16:creationId xmlns:a16="http://schemas.microsoft.com/office/drawing/2014/main" id="{0DFD145C-A043-D05E-D846-25C4E671EB86}"/>
              </a:ext>
            </a:extLst>
          </p:cNvPr>
          <p:cNvPicPr>
            <a:picLocks noChangeAspect="1"/>
          </p:cNvPicPr>
          <p:nvPr/>
        </p:nvPicPr>
        <p:blipFill>
          <a:blip r:embed="rId4"/>
          <a:stretch>
            <a:fillRect/>
          </a:stretch>
        </p:blipFill>
        <p:spPr>
          <a:xfrm>
            <a:off x="6499917" y="713995"/>
            <a:ext cx="3285657" cy="5744861"/>
          </a:xfrm>
          <a:prstGeom prst="roundRect">
            <a:avLst>
              <a:gd name="adj" fmla="val 3864"/>
            </a:avLst>
          </a:prstGeom>
        </p:spPr>
      </p:pic>
      <p:cxnSp>
        <p:nvCxnSpPr>
          <p:cNvPr id="12" name="Straight Connector 11">
            <a:extLst>
              <a:ext uri="{FF2B5EF4-FFF2-40B4-BE49-F238E27FC236}">
                <a16:creationId xmlns:a16="http://schemas.microsoft.com/office/drawing/2014/main" id="{20A8B88C-0A7A-7D4C-E2BA-B59AAEF153CF}"/>
              </a:ext>
            </a:extLst>
          </p:cNvPr>
          <p:cNvCxnSpPr>
            <a:cxnSpLocks/>
          </p:cNvCxnSpPr>
          <p:nvPr/>
        </p:nvCxnSpPr>
        <p:spPr>
          <a:xfrm>
            <a:off x="6806343" y="3076874"/>
            <a:ext cx="0" cy="28194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721B262-566E-2B0C-E30B-30F792DC4346}"/>
              </a:ext>
            </a:extLst>
          </p:cNvPr>
          <p:cNvCxnSpPr>
            <a:cxnSpLocks/>
          </p:cNvCxnSpPr>
          <p:nvPr/>
        </p:nvCxnSpPr>
        <p:spPr>
          <a:xfrm flipH="1">
            <a:off x="3841522" y="3225437"/>
            <a:ext cx="2964821"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0C076EB-7D43-452C-6924-51B407D52B57}"/>
              </a:ext>
            </a:extLst>
          </p:cNvPr>
          <p:cNvSpPr txBox="1"/>
          <p:nvPr/>
        </p:nvSpPr>
        <p:spPr>
          <a:xfrm>
            <a:off x="3748107" y="2509958"/>
            <a:ext cx="2751810" cy="707886"/>
          </a:xfrm>
          <a:prstGeom prst="rect">
            <a:avLst/>
          </a:prstGeom>
          <a:noFill/>
        </p:spPr>
        <p:txBody>
          <a:bodyPr wrap="square" rtlCol="0">
            <a:spAutoFit/>
          </a:bodyPr>
          <a:lstStyle/>
          <a:p>
            <a:r>
              <a:rPr lang="en-US" sz="2000" dirty="0">
                <a:solidFill>
                  <a:schemeClr val="bg1">
                    <a:lumMod val="65000"/>
                  </a:schemeClr>
                </a:solidFill>
                <a:latin typeface="SF Compact Rounded" panose="02000000000000000000" pitchFamily="50" charset="0"/>
              </a:rPr>
              <a:t>Enter the IP server you want to join</a:t>
            </a:r>
            <a:endParaRPr lang="vi-VN" sz="2000" dirty="0">
              <a:solidFill>
                <a:schemeClr val="bg1">
                  <a:lumMod val="65000"/>
                </a:schemeClr>
              </a:solidFill>
              <a:latin typeface="SF Compact Display Black" panose="02000000000000000000" pitchFamily="50" charset="0"/>
            </a:endParaRPr>
          </a:p>
        </p:txBody>
      </p:sp>
      <p:cxnSp>
        <p:nvCxnSpPr>
          <p:cNvPr id="16" name="Straight Connector 15">
            <a:extLst>
              <a:ext uri="{FF2B5EF4-FFF2-40B4-BE49-F238E27FC236}">
                <a16:creationId xmlns:a16="http://schemas.microsoft.com/office/drawing/2014/main" id="{609473DA-EF72-C326-1E3A-73F58CE2FEC3}"/>
              </a:ext>
            </a:extLst>
          </p:cNvPr>
          <p:cNvCxnSpPr>
            <a:cxnSpLocks/>
          </p:cNvCxnSpPr>
          <p:nvPr/>
        </p:nvCxnSpPr>
        <p:spPr>
          <a:xfrm>
            <a:off x="9401398" y="3733646"/>
            <a:ext cx="0" cy="28194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553E93-C111-D936-6DB8-9575B1CE63CF}"/>
              </a:ext>
            </a:extLst>
          </p:cNvPr>
          <p:cNvCxnSpPr>
            <a:cxnSpLocks/>
          </p:cNvCxnSpPr>
          <p:nvPr/>
        </p:nvCxnSpPr>
        <p:spPr>
          <a:xfrm flipH="1">
            <a:off x="9401398" y="3874616"/>
            <a:ext cx="1661890"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3498B3E8-C0C7-DABF-43B1-65ED3D503D20}"/>
              </a:ext>
            </a:extLst>
          </p:cNvPr>
          <p:cNvSpPr txBox="1"/>
          <p:nvPr/>
        </p:nvSpPr>
        <p:spPr>
          <a:xfrm>
            <a:off x="9785575" y="3533591"/>
            <a:ext cx="1448482" cy="400110"/>
          </a:xfrm>
          <a:prstGeom prst="rect">
            <a:avLst/>
          </a:prstGeom>
          <a:noFill/>
        </p:spPr>
        <p:txBody>
          <a:bodyPr wrap="square" rtlCol="0">
            <a:spAutoFit/>
          </a:bodyPr>
          <a:lstStyle/>
          <a:p>
            <a:r>
              <a:rPr lang="en-US" sz="2000" dirty="0">
                <a:solidFill>
                  <a:schemeClr val="bg1">
                    <a:lumMod val="65000"/>
                  </a:schemeClr>
                </a:solidFill>
                <a:latin typeface="SF Compact Rounded" panose="02000000000000000000" pitchFamily="50" charset="0"/>
              </a:rPr>
              <a:t>Server port</a:t>
            </a:r>
            <a:endParaRPr lang="vi-VN" sz="2000" dirty="0">
              <a:solidFill>
                <a:schemeClr val="bg1">
                  <a:lumMod val="65000"/>
                </a:schemeClr>
              </a:solidFill>
              <a:latin typeface="SF Compact Display Black" panose="02000000000000000000" pitchFamily="50" charset="0"/>
            </a:endParaRPr>
          </a:p>
        </p:txBody>
      </p:sp>
      <p:sp>
        <p:nvSpPr>
          <p:cNvPr id="26" name="Rectangle: Rounded Corners 25">
            <a:extLst>
              <a:ext uri="{FF2B5EF4-FFF2-40B4-BE49-F238E27FC236}">
                <a16:creationId xmlns:a16="http://schemas.microsoft.com/office/drawing/2014/main" id="{5934B0BB-0C70-E656-D1DB-6769E18FADDA}"/>
              </a:ext>
            </a:extLst>
          </p:cNvPr>
          <p:cNvSpPr/>
          <p:nvPr/>
        </p:nvSpPr>
        <p:spPr>
          <a:xfrm>
            <a:off x="7268196" y="5181790"/>
            <a:ext cx="1748803" cy="749110"/>
          </a:xfrm>
          <a:prstGeom prst="roundRect">
            <a:avLst>
              <a:gd name="adj" fmla="val 6187"/>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2140493029"/>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outHorizontal)">
                                      <p:cBhvr>
                                        <p:cTn id="7" dur="500"/>
                                        <p:tgtEl>
                                          <p:spTgt spid="12"/>
                                        </p:tgtEl>
                                      </p:cBhvr>
                                    </p:animEffect>
                                  </p:childTnLst>
                                </p:cTn>
                              </p:par>
                              <p:par>
                                <p:cTn id="8" presetID="22" presetClass="entr" presetSubtype="2" fill="hold" nodeType="withEffect">
                                  <p:stCondLst>
                                    <p:cond delay="100"/>
                                  </p:stCondLst>
                                  <p:childTnLst>
                                    <p:set>
                                      <p:cBhvr>
                                        <p:cTn id="9" dur="1" fill="hold">
                                          <p:stCondLst>
                                            <p:cond delay="0"/>
                                          </p:stCondLst>
                                        </p:cTn>
                                        <p:tgtEl>
                                          <p:spTgt spid="13"/>
                                        </p:tgtEl>
                                        <p:attrNameLst>
                                          <p:attrName>style.visibility</p:attrName>
                                        </p:attrNameLst>
                                      </p:cBhvr>
                                      <p:to>
                                        <p:strVal val="visible"/>
                                      </p:to>
                                    </p:set>
                                    <p:animEffect transition="in" filter="wipe(right)">
                                      <p:cBhvr>
                                        <p:cTn id="10" dur="500"/>
                                        <p:tgtEl>
                                          <p:spTgt spid="13"/>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6" presetClass="entr" presetSubtype="42"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barn(outHorizontal)">
                                      <p:cBhvr>
                                        <p:cTn id="16" dur="500"/>
                                        <p:tgtEl>
                                          <p:spTgt spid="16"/>
                                        </p:tgtEl>
                                      </p:cBhvr>
                                    </p:animEffect>
                                  </p:childTnLst>
                                </p:cTn>
                              </p:par>
                              <p:par>
                                <p:cTn id="17" presetID="22" presetClass="entr" presetSubtype="8" fill="hold" nodeType="withEffect">
                                  <p:stCondLst>
                                    <p:cond delay="100"/>
                                  </p:stCondLst>
                                  <p:childTnLst>
                                    <p:set>
                                      <p:cBhvr>
                                        <p:cTn id="18" dur="1" fill="hold">
                                          <p:stCondLst>
                                            <p:cond delay="0"/>
                                          </p:stCondLst>
                                        </p:cTn>
                                        <p:tgtEl>
                                          <p:spTgt spid="17"/>
                                        </p:tgtEl>
                                        <p:attrNameLst>
                                          <p:attrName>style.visibility</p:attrName>
                                        </p:attrNameLst>
                                      </p:cBhvr>
                                      <p:to>
                                        <p:strVal val="visible"/>
                                      </p:to>
                                    </p:set>
                                    <p:animEffect transition="in" filter="wipe(left)">
                                      <p:cBhvr>
                                        <p:cTn id="19" dur="500"/>
                                        <p:tgtEl>
                                          <p:spTgt spid="17"/>
                                        </p:tgtEl>
                                      </p:cBhvr>
                                    </p:animEffect>
                                  </p:childTnLst>
                                </p:cTn>
                              </p:par>
                              <p:par>
                                <p:cTn id="20" presetID="10" presetClass="entr" presetSubtype="0" fill="hold" grpId="0" nodeType="withEffect">
                                  <p:stCondLst>
                                    <p:cond delay="30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p:bldP spid="26"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88331" y="-274664"/>
            <a:ext cx="1618556" cy="1618556"/>
          </a:xfrm>
          <a:prstGeom prst="rect">
            <a:avLst/>
          </a:prstGeom>
          <a:effectLst>
            <a:outerShdw blurRad="457200" dist="38100" dir="5400000" algn="t" rotWithShape="0">
              <a:schemeClr val="accent1">
                <a:lumMod val="75000"/>
                <a:alpha val="40000"/>
              </a:schemeClr>
            </a:outerShdw>
          </a:effectLst>
        </p:spPr>
      </p:pic>
      <p:sp>
        <p:nvSpPr>
          <p:cNvPr id="2" name="TextBox 1">
            <a:extLst>
              <a:ext uri="{FF2B5EF4-FFF2-40B4-BE49-F238E27FC236}">
                <a16:creationId xmlns:a16="http://schemas.microsoft.com/office/drawing/2014/main" id="{A69C044B-CB4F-3578-E3BE-F430663CA2E4}"/>
              </a:ext>
            </a:extLst>
          </p:cNvPr>
          <p:cNvSpPr txBox="1"/>
          <p:nvPr/>
        </p:nvSpPr>
        <p:spPr>
          <a:xfrm>
            <a:off x="1199648" y="180671"/>
            <a:ext cx="3564611" cy="70788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40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4000" dirty="0">
              <a:gradFill flip="none" rotWithShape="1">
                <a:gsLst>
                  <a:gs pos="0">
                    <a:srgbClr val="649BF6"/>
                  </a:gs>
                  <a:gs pos="100000">
                    <a:srgbClr val="B534EE"/>
                  </a:gs>
                </a:gsLst>
                <a:lin ang="0" scaled="1"/>
                <a:tileRect/>
              </a:gradFill>
            </a:endParaRPr>
          </a:p>
        </p:txBody>
      </p:sp>
      <p:pic>
        <p:nvPicPr>
          <p:cNvPr id="11" name="Picture 10">
            <a:extLst>
              <a:ext uri="{FF2B5EF4-FFF2-40B4-BE49-F238E27FC236}">
                <a16:creationId xmlns:a16="http://schemas.microsoft.com/office/drawing/2014/main" id="{F0715616-E019-C954-B5DE-077289F897EB}"/>
              </a:ext>
            </a:extLst>
          </p:cNvPr>
          <p:cNvPicPr>
            <a:picLocks noChangeAspect="1"/>
          </p:cNvPicPr>
          <p:nvPr/>
        </p:nvPicPr>
        <p:blipFill>
          <a:blip r:embed="rId3"/>
          <a:stretch>
            <a:fillRect/>
          </a:stretch>
        </p:blipFill>
        <p:spPr>
          <a:xfrm>
            <a:off x="3031091" y="1043876"/>
            <a:ext cx="6129818" cy="5443075"/>
          </a:xfrm>
          <a:prstGeom prst="roundRect">
            <a:avLst>
              <a:gd name="adj" fmla="val 3018"/>
            </a:avLst>
          </a:prstGeom>
        </p:spPr>
      </p:pic>
      <p:sp>
        <p:nvSpPr>
          <p:cNvPr id="12" name="Rectangle: Rounded Corners 11">
            <a:extLst>
              <a:ext uri="{FF2B5EF4-FFF2-40B4-BE49-F238E27FC236}">
                <a16:creationId xmlns:a16="http://schemas.microsoft.com/office/drawing/2014/main" id="{87DD9452-A7BA-16D4-B12D-B16E5FCCCB83}"/>
              </a:ext>
            </a:extLst>
          </p:cNvPr>
          <p:cNvSpPr/>
          <p:nvPr/>
        </p:nvSpPr>
        <p:spPr>
          <a:xfrm>
            <a:off x="7636497" y="1343892"/>
            <a:ext cx="999504" cy="497608"/>
          </a:xfrm>
          <a:prstGeom prst="roundRect">
            <a:avLst>
              <a:gd name="adj" fmla="val 6187"/>
            </a:avLst>
          </a:prstGeom>
          <a:noFill/>
          <a:ln w="222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cxnSp>
        <p:nvCxnSpPr>
          <p:cNvPr id="13" name="Straight Connector 12">
            <a:extLst>
              <a:ext uri="{FF2B5EF4-FFF2-40B4-BE49-F238E27FC236}">
                <a16:creationId xmlns:a16="http://schemas.microsoft.com/office/drawing/2014/main" id="{8849849F-7534-0BFD-9DC1-36F78E0CCC5E}"/>
              </a:ext>
            </a:extLst>
          </p:cNvPr>
          <p:cNvCxnSpPr>
            <a:cxnSpLocks/>
          </p:cNvCxnSpPr>
          <p:nvPr/>
        </p:nvCxnSpPr>
        <p:spPr>
          <a:xfrm>
            <a:off x="8728298" y="1422246"/>
            <a:ext cx="0" cy="28194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BAE6770-DE42-263D-C987-FD88B7D47E01}"/>
              </a:ext>
            </a:extLst>
          </p:cNvPr>
          <p:cNvCxnSpPr>
            <a:cxnSpLocks/>
          </p:cNvCxnSpPr>
          <p:nvPr/>
        </p:nvCxnSpPr>
        <p:spPr>
          <a:xfrm flipH="1">
            <a:off x="8728298" y="1563216"/>
            <a:ext cx="3242722"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714A72C2-B562-9DA8-5418-8D9DBF53CD8E}"/>
              </a:ext>
            </a:extLst>
          </p:cNvPr>
          <p:cNvSpPr txBox="1"/>
          <p:nvPr/>
        </p:nvSpPr>
        <p:spPr>
          <a:xfrm>
            <a:off x="9137092" y="1163106"/>
            <a:ext cx="3054908" cy="400110"/>
          </a:xfrm>
          <a:prstGeom prst="rect">
            <a:avLst/>
          </a:prstGeom>
          <a:noFill/>
        </p:spPr>
        <p:txBody>
          <a:bodyPr wrap="square" rtlCol="0">
            <a:spAutoFit/>
          </a:bodyPr>
          <a:lstStyle/>
          <a:p>
            <a:r>
              <a:rPr lang="en-US" sz="2000" dirty="0">
                <a:solidFill>
                  <a:schemeClr val="bg1">
                    <a:lumMod val="65000"/>
                  </a:schemeClr>
                </a:solidFill>
                <a:latin typeface="SF Compact Rounded" panose="02000000000000000000" pitchFamily="50" charset="0"/>
              </a:rPr>
              <a:t>Click to connect to server</a:t>
            </a:r>
            <a:endParaRPr lang="vi-VN" sz="2000" dirty="0">
              <a:solidFill>
                <a:schemeClr val="bg1">
                  <a:lumMod val="65000"/>
                </a:schemeClr>
              </a:solidFill>
              <a:latin typeface="SF Compact Display Black" panose="02000000000000000000" pitchFamily="50" charset="0"/>
            </a:endParaRPr>
          </a:p>
        </p:txBody>
      </p:sp>
    </p:spTree>
    <p:extLst>
      <p:ext uri="{BB962C8B-B14F-4D97-AF65-F5344CB8AC3E}">
        <p14:creationId xmlns:p14="http://schemas.microsoft.com/office/powerpoint/2010/main" val="3483676641"/>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6" presetClass="entr" presetSubtype="42"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arn(outHorizontal)">
                                      <p:cBhvr>
                                        <p:cTn id="10" dur="500"/>
                                        <p:tgtEl>
                                          <p:spTgt spid="13"/>
                                        </p:tgtEl>
                                      </p:cBhvr>
                                    </p:animEffect>
                                  </p:childTnLst>
                                </p:cTn>
                              </p:par>
                              <p:par>
                                <p:cTn id="11" presetID="22" presetClass="entr" presetSubtype="8" fill="hold" nodeType="withEffect">
                                  <p:stCondLst>
                                    <p:cond delay="100"/>
                                  </p:stCondLst>
                                  <p:childTnLst>
                                    <p:set>
                                      <p:cBhvr>
                                        <p:cTn id="12" dur="1" fill="hold">
                                          <p:stCondLst>
                                            <p:cond delay="0"/>
                                          </p:stCondLst>
                                        </p:cTn>
                                        <p:tgtEl>
                                          <p:spTgt spid="15"/>
                                        </p:tgtEl>
                                        <p:attrNameLst>
                                          <p:attrName>style.visibility</p:attrName>
                                        </p:attrNameLst>
                                      </p:cBhvr>
                                      <p:to>
                                        <p:strVal val="visible"/>
                                      </p:to>
                                    </p:set>
                                    <p:animEffect transition="in" filter="wipe(left)">
                                      <p:cBhvr>
                                        <p:cTn id="13" dur="500"/>
                                        <p:tgtEl>
                                          <p:spTgt spid="15"/>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8"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88331" y="-274664"/>
            <a:ext cx="1618556" cy="1618556"/>
          </a:xfrm>
          <a:prstGeom prst="rect">
            <a:avLst/>
          </a:prstGeom>
          <a:effectLst>
            <a:outerShdw blurRad="457200" dist="38100" dir="5400000" algn="t" rotWithShape="0">
              <a:schemeClr val="accent1">
                <a:lumMod val="75000"/>
                <a:alpha val="40000"/>
              </a:schemeClr>
            </a:outerShdw>
          </a:effectLst>
        </p:spPr>
      </p:pic>
      <p:sp>
        <p:nvSpPr>
          <p:cNvPr id="2" name="TextBox 1">
            <a:extLst>
              <a:ext uri="{FF2B5EF4-FFF2-40B4-BE49-F238E27FC236}">
                <a16:creationId xmlns:a16="http://schemas.microsoft.com/office/drawing/2014/main" id="{A69C044B-CB4F-3578-E3BE-F430663CA2E4}"/>
              </a:ext>
            </a:extLst>
          </p:cNvPr>
          <p:cNvSpPr txBox="1"/>
          <p:nvPr/>
        </p:nvSpPr>
        <p:spPr>
          <a:xfrm>
            <a:off x="1199648" y="180671"/>
            <a:ext cx="3564611" cy="70788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40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4000" dirty="0">
              <a:gradFill flip="none" rotWithShape="1">
                <a:gsLst>
                  <a:gs pos="0">
                    <a:srgbClr val="649BF6"/>
                  </a:gs>
                  <a:gs pos="100000">
                    <a:srgbClr val="B534EE"/>
                  </a:gs>
                </a:gsLst>
                <a:lin ang="0" scaled="1"/>
                <a:tileRect/>
              </a:gradFill>
            </a:endParaRPr>
          </a:p>
        </p:txBody>
      </p:sp>
      <p:pic>
        <p:nvPicPr>
          <p:cNvPr id="4" name="Picture 3">
            <a:extLst>
              <a:ext uri="{FF2B5EF4-FFF2-40B4-BE49-F238E27FC236}">
                <a16:creationId xmlns:a16="http://schemas.microsoft.com/office/drawing/2014/main" id="{DD336148-B6CF-4EF5-CF09-F437B4E79A7E}"/>
              </a:ext>
            </a:extLst>
          </p:cNvPr>
          <p:cNvPicPr>
            <a:picLocks noChangeAspect="1"/>
          </p:cNvPicPr>
          <p:nvPr/>
        </p:nvPicPr>
        <p:blipFill>
          <a:blip r:embed="rId3"/>
          <a:stretch>
            <a:fillRect/>
          </a:stretch>
        </p:blipFill>
        <p:spPr>
          <a:xfrm>
            <a:off x="2925759" y="1107513"/>
            <a:ext cx="6340482" cy="5569816"/>
          </a:xfrm>
          <a:prstGeom prst="roundRect">
            <a:avLst>
              <a:gd name="adj" fmla="val 3018"/>
            </a:avLst>
          </a:prstGeom>
        </p:spPr>
      </p:pic>
    </p:spTree>
    <p:extLst>
      <p:ext uri="{BB962C8B-B14F-4D97-AF65-F5344CB8AC3E}">
        <p14:creationId xmlns:p14="http://schemas.microsoft.com/office/powerpoint/2010/main" val="2434851956"/>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88331" y="-274664"/>
            <a:ext cx="1618556" cy="1618556"/>
          </a:xfrm>
          <a:prstGeom prst="rect">
            <a:avLst/>
          </a:prstGeom>
          <a:effectLst>
            <a:outerShdw blurRad="457200" dist="38100" dir="5400000" algn="t" rotWithShape="0">
              <a:schemeClr val="accent1">
                <a:lumMod val="75000"/>
                <a:alpha val="40000"/>
              </a:schemeClr>
            </a:outerShdw>
          </a:effectLst>
        </p:spPr>
      </p:pic>
      <p:sp>
        <p:nvSpPr>
          <p:cNvPr id="2" name="TextBox 1">
            <a:extLst>
              <a:ext uri="{FF2B5EF4-FFF2-40B4-BE49-F238E27FC236}">
                <a16:creationId xmlns:a16="http://schemas.microsoft.com/office/drawing/2014/main" id="{A69C044B-CB4F-3578-E3BE-F430663CA2E4}"/>
              </a:ext>
            </a:extLst>
          </p:cNvPr>
          <p:cNvSpPr txBox="1"/>
          <p:nvPr/>
        </p:nvSpPr>
        <p:spPr>
          <a:xfrm>
            <a:off x="1199648" y="180671"/>
            <a:ext cx="3564611" cy="70788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40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4000" dirty="0">
              <a:gradFill flip="none" rotWithShape="1">
                <a:gsLst>
                  <a:gs pos="0">
                    <a:srgbClr val="649BF6"/>
                  </a:gs>
                  <a:gs pos="100000">
                    <a:srgbClr val="B534EE"/>
                  </a:gs>
                </a:gsLst>
                <a:lin ang="0" scaled="1"/>
                <a:tileRect/>
              </a:gradFill>
            </a:endParaRPr>
          </a:p>
        </p:txBody>
      </p:sp>
      <p:pic>
        <p:nvPicPr>
          <p:cNvPr id="6" name="Picture 5">
            <a:extLst>
              <a:ext uri="{FF2B5EF4-FFF2-40B4-BE49-F238E27FC236}">
                <a16:creationId xmlns:a16="http://schemas.microsoft.com/office/drawing/2014/main" id="{F447A6FB-4B88-61A3-1AF9-858E973E2EA0}"/>
              </a:ext>
            </a:extLst>
          </p:cNvPr>
          <p:cNvPicPr>
            <a:picLocks noChangeAspect="1"/>
          </p:cNvPicPr>
          <p:nvPr/>
        </p:nvPicPr>
        <p:blipFill>
          <a:blip r:embed="rId3"/>
          <a:stretch>
            <a:fillRect/>
          </a:stretch>
        </p:blipFill>
        <p:spPr>
          <a:xfrm>
            <a:off x="2947508" y="1117040"/>
            <a:ext cx="6296984" cy="5560289"/>
          </a:xfrm>
          <a:prstGeom prst="roundRect">
            <a:avLst>
              <a:gd name="adj" fmla="val 3018"/>
            </a:avLst>
          </a:prstGeom>
        </p:spPr>
      </p:pic>
    </p:spTree>
    <p:extLst>
      <p:ext uri="{BB962C8B-B14F-4D97-AF65-F5344CB8AC3E}">
        <p14:creationId xmlns:p14="http://schemas.microsoft.com/office/powerpoint/2010/main" val="1958952867"/>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88331" y="-274664"/>
            <a:ext cx="1618556" cy="1618556"/>
          </a:xfrm>
          <a:prstGeom prst="rect">
            <a:avLst/>
          </a:prstGeom>
          <a:effectLst>
            <a:outerShdw blurRad="457200" dist="38100" dir="5400000" algn="t" rotWithShape="0">
              <a:schemeClr val="accent1">
                <a:lumMod val="75000"/>
                <a:alpha val="40000"/>
              </a:schemeClr>
            </a:outerShdw>
          </a:effectLst>
        </p:spPr>
      </p:pic>
      <p:sp>
        <p:nvSpPr>
          <p:cNvPr id="2" name="TextBox 1">
            <a:extLst>
              <a:ext uri="{FF2B5EF4-FFF2-40B4-BE49-F238E27FC236}">
                <a16:creationId xmlns:a16="http://schemas.microsoft.com/office/drawing/2014/main" id="{A69C044B-CB4F-3578-E3BE-F430663CA2E4}"/>
              </a:ext>
            </a:extLst>
          </p:cNvPr>
          <p:cNvSpPr txBox="1"/>
          <p:nvPr/>
        </p:nvSpPr>
        <p:spPr>
          <a:xfrm>
            <a:off x="1199648" y="180671"/>
            <a:ext cx="3564611" cy="70788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40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4000" dirty="0">
              <a:gradFill flip="none" rotWithShape="1">
                <a:gsLst>
                  <a:gs pos="0">
                    <a:srgbClr val="649BF6"/>
                  </a:gs>
                  <a:gs pos="100000">
                    <a:srgbClr val="B534EE"/>
                  </a:gs>
                </a:gsLst>
                <a:lin ang="0" scaled="1"/>
                <a:tileRect/>
              </a:gradFill>
            </a:endParaRPr>
          </a:p>
        </p:txBody>
      </p:sp>
      <p:sp>
        <p:nvSpPr>
          <p:cNvPr id="3" name="TextBox 2">
            <a:extLst>
              <a:ext uri="{FF2B5EF4-FFF2-40B4-BE49-F238E27FC236}">
                <a16:creationId xmlns:a16="http://schemas.microsoft.com/office/drawing/2014/main" id="{EF1466EF-354A-EB4B-20FC-4D042F828FDE}"/>
              </a:ext>
            </a:extLst>
          </p:cNvPr>
          <p:cNvSpPr txBox="1"/>
          <p:nvPr/>
        </p:nvSpPr>
        <p:spPr>
          <a:xfrm>
            <a:off x="4592417" y="331395"/>
            <a:ext cx="3056611" cy="523220"/>
          </a:xfrm>
          <a:prstGeom prst="rect">
            <a:avLst/>
          </a:prstGeom>
          <a:noFill/>
        </p:spPr>
        <p:txBody>
          <a:bodyPr wrap="square" rtlCol="0">
            <a:spAutoFit/>
          </a:bodyPr>
          <a:lstStyle/>
          <a:p>
            <a:r>
              <a:rPr lang="en-US" sz="2800" dirty="0">
                <a:solidFill>
                  <a:schemeClr val="bg1">
                    <a:lumMod val="65000"/>
                  </a:schemeClr>
                </a:solidFill>
                <a:latin typeface="SF Compact Rounded" panose="02000000000000000000" pitchFamily="50" charset="0"/>
              </a:rPr>
              <a:t>Without Hill Cipher</a:t>
            </a:r>
            <a:endParaRPr lang="vi-VN" sz="2800" dirty="0">
              <a:solidFill>
                <a:schemeClr val="bg1">
                  <a:lumMod val="65000"/>
                </a:schemeClr>
              </a:solidFill>
              <a:latin typeface="SF Compact Display Black" panose="02000000000000000000" pitchFamily="50" charset="0"/>
            </a:endParaRPr>
          </a:p>
        </p:txBody>
      </p:sp>
      <p:pic>
        <p:nvPicPr>
          <p:cNvPr id="7" name="Picture 6" descr="A screenshot of a computer&#10;&#10;Description automatically generated with medium confidence">
            <a:extLst>
              <a:ext uri="{FF2B5EF4-FFF2-40B4-BE49-F238E27FC236}">
                <a16:creationId xmlns:a16="http://schemas.microsoft.com/office/drawing/2014/main" id="{0FCF3C85-23D7-2019-2069-50288DB2B262}"/>
              </a:ext>
            </a:extLst>
          </p:cNvPr>
          <p:cNvPicPr>
            <a:picLocks noChangeAspect="1"/>
          </p:cNvPicPr>
          <p:nvPr/>
        </p:nvPicPr>
        <p:blipFill rotWithShape="1">
          <a:blip r:embed="rId3">
            <a:extLst>
              <a:ext uri="{28A0092B-C50C-407E-A947-70E740481C1C}">
                <a14:useLocalDpi xmlns:a14="http://schemas.microsoft.com/office/drawing/2010/main" val="0"/>
              </a:ext>
            </a:extLst>
          </a:blip>
          <a:srcRect b="6731"/>
          <a:stretch/>
        </p:blipFill>
        <p:spPr>
          <a:xfrm>
            <a:off x="994919" y="1005340"/>
            <a:ext cx="10202161" cy="5366432"/>
          </a:xfrm>
          <a:prstGeom prst="roundRect">
            <a:avLst>
              <a:gd name="adj" fmla="val 3018"/>
            </a:avLst>
          </a:prstGeom>
        </p:spPr>
      </p:pic>
    </p:spTree>
    <p:extLst>
      <p:ext uri="{BB962C8B-B14F-4D97-AF65-F5344CB8AC3E}">
        <p14:creationId xmlns:p14="http://schemas.microsoft.com/office/powerpoint/2010/main" val="1264425134"/>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pic>
        <p:nvPicPr>
          <p:cNvPr id="5" name="Picture 4" descr="A picture containing graphics, screenshot, design&#10;&#10;Description automatically generated">
            <a:extLst>
              <a:ext uri="{FF2B5EF4-FFF2-40B4-BE49-F238E27FC236}">
                <a16:creationId xmlns:a16="http://schemas.microsoft.com/office/drawing/2014/main" id="{0BD369CD-6847-948A-9666-91D287DFB7DD}"/>
              </a:ext>
            </a:extLst>
          </p:cNvPr>
          <p:cNvPicPr>
            <a:picLocks noChangeAspect="1"/>
          </p:cNvPicPr>
          <p:nvPr/>
        </p:nvPicPr>
        <p:blipFill>
          <a:blip r:embed="rId2">
            <a:alphaModFix amt="80000"/>
            <a:extLst>
              <a:ext uri="{28A0092B-C50C-407E-A947-70E740481C1C}">
                <a14:useLocalDpi xmlns:a14="http://schemas.microsoft.com/office/drawing/2010/main" val="0"/>
              </a:ext>
            </a:extLst>
          </a:blip>
          <a:stretch>
            <a:fillRect/>
          </a:stretch>
        </p:blipFill>
        <p:spPr>
          <a:xfrm>
            <a:off x="-188331" y="-274664"/>
            <a:ext cx="1618556" cy="1618556"/>
          </a:xfrm>
          <a:prstGeom prst="rect">
            <a:avLst/>
          </a:prstGeom>
          <a:effectLst>
            <a:outerShdw blurRad="457200" dist="38100" dir="5400000" algn="t" rotWithShape="0">
              <a:schemeClr val="accent1">
                <a:lumMod val="75000"/>
                <a:alpha val="40000"/>
              </a:schemeClr>
            </a:outerShdw>
          </a:effectLst>
        </p:spPr>
      </p:pic>
      <p:sp>
        <p:nvSpPr>
          <p:cNvPr id="2" name="TextBox 1">
            <a:extLst>
              <a:ext uri="{FF2B5EF4-FFF2-40B4-BE49-F238E27FC236}">
                <a16:creationId xmlns:a16="http://schemas.microsoft.com/office/drawing/2014/main" id="{A69C044B-CB4F-3578-E3BE-F430663CA2E4}"/>
              </a:ext>
            </a:extLst>
          </p:cNvPr>
          <p:cNvSpPr txBox="1"/>
          <p:nvPr/>
        </p:nvSpPr>
        <p:spPr>
          <a:xfrm>
            <a:off x="1199648" y="180671"/>
            <a:ext cx="3564611" cy="70788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4000" dirty="0">
                <a:gradFill flip="none" rotWithShape="1">
                  <a:gsLst>
                    <a:gs pos="0">
                      <a:srgbClr val="649BF6"/>
                    </a:gs>
                    <a:gs pos="100000">
                      <a:srgbClr val="B534EE"/>
                    </a:gs>
                  </a:gsLst>
                  <a:lin ang="0" scaled="1"/>
                  <a:tileRect/>
                </a:gradFill>
                <a:latin typeface="SF Compact Rounded Black" panose="02000000000000000000" pitchFamily="50" charset="0"/>
              </a:rPr>
              <a:t>DHP Lan Chat</a:t>
            </a:r>
            <a:endParaRPr lang="vi-VN" sz="4000" dirty="0">
              <a:gradFill flip="none" rotWithShape="1">
                <a:gsLst>
                  <a:gs pos="0">
                    <a:srgbClr val="649BF6"/>
                  </a:gs>
                  <a:gs pos="100000">
                    <a:srgbClr val="B534EE"/>
                  </a:gs>
                </a:gsLst>
                <a:lin ang="0" scaled="1"/>
                <a:tileRect/>
              </a:gradFill>
            </a:endParaRPr>
          </a:p>
        </p:txBody>
      </p:sp>
      <p:sp>
        <p:nvSpPr>
          <p:cNvPr id="3" name="TextBox 2">
            <a:extLst>
              <a:ext uri="{FF2B5EF4-FFF2-40B4-BE49-F238E27FC236}">
                <a16:creationId xmlns:a16="http://schemas.microsoft.com/office/drawing/2014/main" id="{EF1466EF-354A-EB4B-20FC-4D042F828FDE}"/>
              </a:ext>
            </a:extLst>
          </p:cNvPr>
          <p:cNvSpPr txBox="1"/>
          <p:nvPr/>
        </p:nvSpPr>
        <p:spPr>
          <a:xfrm>
            <a:off x="4592417" y="331395"/>
            <a:ext cx="3056611" cy="523220"/>
          </a:xfrm>
          <a:prstGeom prst="rect">
            <a:avLst/>
          </a:prstGeom>
          <a:noFill/>
        </p:spPr>
        <p:txBody>
          <a:bodyPr wrap="square" rtlCol="0">
            <a:spAutoFit/>
          </a:bodyPr>
          <a:lstStyle/>
          <a:p>
            <a:r>
              <a:rPr lang="en-US" sz="2800" dirty="0">
                <a:solidFill>
                  <a:schemeClr val="bg1">
                    <a:lumMod val="65000"/>
                  </a:schemeClr>
                </a:solidFill>
                <a:latin typeface="SF Compact Rounded" panose="02000000000000000000" pitchFamily="50" charset="0"/>
              </a:rPr>
              <a:t>With Hill Cipher</a:t>
            </a:r>
            <a:endParaRPr lang="vi-VN" sz="2800" dirty="0">
              <a:solidFill>
                <a:schemeClr val="bg1">
                  <a:lumMod val="65000"/>
                </a:schemeClr>
              </a:solidFill>
              <a:latin typeface="SF Compact Display Black" panose="02000000000000000000" pitchFamily="50" charset="0"/>
            </a:endParaRPr>
          </a:p>
        </p:txBody>
      </p:sp>
      <p:pic>
        <p:nvPicPr>
          <p:cNvPr id="6" name="Picture 5" descr="A screenshot of a computer&#10;&#10;Description automatically generated with medium confidence">
            <a:extLst>
              <a:ext uri="{FF2B5EF4-FFF2-40B4-BE49-F238E27FC236}">
                <a16:creationId xmlns:a16="http://schemas.microsoft.com/office/drawing/2014/main" id="{32E57AF4-9A37-4B69-55CC-A728A21FE8BD}"/>
              </a:ext>
            </a:extLst>
          </p:cNvPr>
          <p:cNvPicPr>
            <a:picLocks noChangeAspect="1"/>
          </p:cNvPicPr>
          <p:nvPr/>
        </p:nvPicPr>
        <p:blipFill rotWithShape="1">
          <a:blip r:embed="rId3">
            <a:extLst>
              <a:ext uri="{28A0092B-C50C-407E-A947-70E740481C1C}">
                <a14:useLocalDpi xmlns:a14="http://schemas.microsoft.com/office/drawing/2010/main" val="0"/>
              </a:ext>
            </a:extLst>
          </a:blip>
          <a:srcRect b="6647"/>
          <a:stretch/>
        </p:blipFill>
        <p:spPr>
          <a:xfrm>
            <a:off x="1040722" y="1039282"/>
            <a:ext cx="10160000" cy="5332490"/>
          </a:xfrm>
          <a:prstGeom prst="roundRect">
            <a:avLst>
              <a:gd name="adj" fmla="val 3018"/>
            </a:avLst>
          </a:prstGeom>
        </p:spPr>
      </p:pic>
    </p:spTree>
    <p:extLst>
      <p:ext uri="{BB962C8B-B14F-4D97-AF65-F5344CB8AC3E}">
        <p14:creationId xmlns:p14="http://schemas.microsoft.com/office/powerpoint/2010/main" val="3066500671"/>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666C823-A387-B2F1-4F53-9273DE4DD119}"/>
              </a:ext>
            </a:extLst>
          </p:cNvPr>
          <p:cNvSpPr txBox="1"/>
          <p:nvPr/>
        </p:nvSpPr>
        <p:spPr>
          <a:xfrm>
            <a:off x="2104878" y="2505670"/>
            <a:ext cx="7982244" cy="923330"/>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5400" dirty="0">
                <a:gradFill flip="none" rotWithShape="1">
                  <a:gsLst>
                    <a:gs pos="0">
                      <a:srgbClr val="649BF6"/>
                    </a:gs>
                    <a:gs pos="100000">
                      <a:srgbClr val="B534EE"/>
                    </a:gs>
                  </a:gsLst>
                  <a:lin ang="0" scaled="1"/>
                  <a:tileRect/>
                </a:gradFill>
                <a:latin typeface="SF Compact Rounded Black" panose="02000000000000000000" pitchFamily="50" charset="0"/>
              </a:rPr>
              <a:t>Thank you for watching</a:t>
            </a:r>
            <a:endParaRPr lang="vi-VN" sz="5400" dirty="0">
              <a:gradFill flip="none" rotWithShape="1">
                <a:gsLst>
                  <a:gs pos="0">
                    <a:srgbClr val="649BF6"/>
                  </a:gs>
                  <a:gs pos="100000">
                    <a:srgbClr val="B534EE"/>
                  </a:gs>
                </a:gsLst>
                <a:lin ang="0" scaled="1"/>
                <a:tileRect/>
              </a:gradFill>
            </a:endParaRPr>
          </a:p>
        </p:txBody>
      </p:sp>
      <p:sp>
        <p:nvSpPr>
          <p:cNvPr id="6" name="TextBox 5">
            <a:extLst>
              <a:ext uri="{FF2B5EF4-FFF2-40B4-BE49-F238E27FC236}">
                <a16:creationId xmlns:a16="http://schemas.microsoft.com/office/drawing/2014/main" id="{D539A5D3-2CD3-2F7F-3561-ED931DDEE782}"/>
              </a:ext>
            </a:extLst>
          </p:cNvPr>
          <p:cNvSpPr txBox="1"/>
          <p:nvPr/>
        </p:nvSpPr>
        <p:spPr>
          <a:xfrm>
            <a:off x="3988080" y="3527381"/>
            <a:ext cx="6644134" cy="1200329"/>
          </a:xfrm>
          <a:prstGeom prst="rect">
            <a:avLst/>
          </a:prstGeom>
          <a:noFill/>
        </p:spPr>
        <p:txBody>
          <a:bodyPr wrap="square" rtlCol="0">
            <a:spAutoFit/>
          </a:bodyPr>
          <a:lstStyle/>
          <a:p>
            <a:r>
              <a:rPr lang="en-US" sz="2400" dirty="0">
                <a:solidFill>
                  <a:schemeClr val="bg1">
                    <a:lumMod val="65000"/>
                  </a:schemeClr>
                </a:solidFill>
                <a:latin typeface="SF Compact Rounded" panose="02000000000000000000" pitchFamily="50" charset="0"/>
              </a:rPr>
              <a:t>You can scan this QR code to download the app</a:t>
            </a:r>
          </a:p>
          <a:p>
            <a:r>
              <a:rPr lang="en-US" sz="2400" dirty="0">
                <a:solidFill>
                  <a:schemeClr val="bg1">
                    <a:lumMod val="65000"/>
                  </a:schemeClr>
                </a:solidFill>
                <a:latin typeface="SF Compact Rounded" panose="02000000000000000000" pitchFamily="50" charset="0"/>
              </a:rPr>
              <a:t>Source code available on </a:t>
            </a:r>
            <a:r>
              <a:rPr lang="en-US" sz="2400" dirty="0" err="1">
                <a:solidFill>
                  <a:schemeClr val="bg1">
                    <a:lumMod val="65000"/>
                  </a:schemeClr>
                </a:solidFill>
                <a:latin typeface="SF Compact Rounded" panose="02000000000000000000" pitchFamily="50" charset="0"/>
              </a:rPr>
              <a:t>github</a:t>
            </a:r>
            <a:r>
              <a:rPr lang="en-US" sz="2400" dirty="0">
                <a:solidFill>
                  <a:schemeClr val="bg1">
                    <a:lumMod val="65000"/>
                  </a:schemeClr>
                </a:solidFill>
                <a:latin typeface="SF Compact Rounded" panose="02000000000000000000" pitchFamily="50" charset="0"/>
              </a:rPr>
              <a:t>: </a:t>
            </a:r>
            <a:r>
              <a:rPr lang="en-US" sz="2400" dirty="0" err="1">
                <a:solidFill>
                  <a:srgbClr val="A27BF3"/>
                </a:solidFill>
                <a:hlinkClick r:id="rId2">
                  <a:extLst>
                    <a:ext uri="{A12FA001-AC4F-418D-AE19-62706E023703}">
                      <ahyp:hlinkClr xmlns:ahyp="http://schemas.microsoft.com/office/drawing/2018/hyperlinkcolor" val="tx"/>
                    </a:ext>
                  </a:extLst>
                </a:hlinkClick>
              </a:rPr>
              <a:t>joi</a:t>
            </a:r>
            <a:r>
              <a:rPr lang="en-US" sz="2400" dirty="0">
                <a:solidFill>
                  <a:srgbClr val="A27BF3"/>
                </a:solidFill>
                <a:hlinkClick r:id="rId2">
                  <a:extLst>
                    <a:ext uri="{A12FA001-AC4F-418D-AE19-62706E023703}">
                      <ahyp:hlinkClr xmlns:ahyp="http://schemas.microsoft.com/office/drawing/2018/hyperlinkcolor" val="tx"/>
                    </a:ext>
                  </a:extLst>
                </a:hlinkClick>
              </a:rPr>
              <a:t>-lightyears (Thanh Dat) (github.com)</a:t>
            </a:r>
            <a:endParaRPr lang="vi-VN" sz="2400" dirty="0">
              <a:solidFill>
                <a:srgbClr val="A27BF3"/>
              </a:solidFill>
              <a:latin typeface="SF Compact Display Black" panose="02000000000000000000" pitchFamily="50" charset="0"/>
            </a:endParaRPr>
          </a:p>
        </p:txBody>
      </p:sp>
      <p:pic>
        <p:nvPicPr>
          <p:cNvPr id="9" name="Picture 8">
            <a:extLst>
              <a:ext uri="{FF2B5EF4-FFF2-40B4-BE49-F238E27FC236}">
                <a16:creationId xmlns:a16="http://schemas.microsoft.com/office/drawing/2014/main" id="{CCA89BD6-5BA8-21C7-ED3A-B58F64358066}"/>
              </a:ext>
            </a:extLst>
          </p:cNvPr>
          <p:cNvPicPr>
            <a:picLocks noChangeAspect="1"/>
          </p:cNvPicPr>
          <p:nvPr/>
        </p:nvPicPr>
        <p:blipFill>
          <a:blip r:embed="rId3"/>
          <a:stretch>
            <a:fillRect/>
          </a:stretch>
        </p:blipFill>
        <p:spPr>
          <a:xfrm>
            <a:off x="2565399" y="3561159"/>
            <a:ext cx="1295401" cy="1295401"/>
          </a:xfrm>
          <a:prstGeom prst="rect">
            <a:avLst/>
          </a:prstGeom>
        </p:spPr>
      </p:pic>
    </p:spTree>
    <p:extLst>
      <p:ext uri="{BB962C8B-B14F-4D97-AF65-F5344CB8AC3E}">
        <p14:creationId xmlns:p14="http://schemas.microsoft.com/office/powerpoint/2010/main" val="35435230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5E644F1-FD69-3283-4D42-2472FED065A7}"/>
              </a:ext>
            </a:extLst>
          </p:cNvPr>
          <p:cNvSpPr/>
          <p:nvPr/>
        </p:nvSpPr>
        <p:spPr>
          <a:xfrm>
            <a:off x="257908" y="234974"/>
            <a:ext cx="3584949" cy="400111"/>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4">
            <a:extLst>
              <a:ext uri="{FF2B5EF4-FFF2-40B4-BE49-F238E27FC236}">
                <a16:creationId xmlns:a16="http://schemas.microsoft.com/office/drawing/2014/main" id="{3303EE26-0FD1-7C05-6BDC-527181078BD9}"/>
              </a:ext>
            </a:extLst>
          </p:cNvPr>
          <p:cNvSpPr txBox="1"/>
          <p:nvPr/>
        </p:nvSpPr>
        <p:spPr>
          <a:xfrm>
            <a:off x="257908" y="222299"/>
            <a:ext cx="3613978"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and How It works</a:t>
            </a:r>
            <a:endParaRPr lang="vi-VN" sz="2000" dirty="0">
              <a:solidFill>
                <a:schemeClr val="bg1"/>
              </a:solidFill>
              <a:latin typeface="SF Compact Display Black" panose="02000000000000000000" pitchFamily="50" charset="0"/>
            </a:endParaRPr>
          </a:p>
        </p:txBody>
      </p:sp>
      <p:sp>
        <p:nvSpPr>
          <p:cNvPr id="27" name="TextBox 26">
            <a:extLst>
              <a:ext uri="{FF2B5EF4-FFF2-40B4-BE49-F238E27FC236}">
                <a16:creationId xmlns:a16="http://schemas.microsoft.com/office/drawing/2014/main" id="{38CC6969-1E10-00AC-5BE5-346F74B9F51F}"/>
              </a:ext>
            </a:extLst>
          </p:cNvPr>
          <p:cNvSpPr txBox="1"/>
          <p:nvPr/>
        </p:nvSpPr>
        <p:spPr>
          <a:xfrm>
            <a:off x="601334" y="177906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28" name="TextBox 27">
            <a:extLst>
              <a:ext uri="{FF2B5EF4-FFF2-40B4-BE49-F238E27FC236}">
                <a16:creationId xmlns:a16="http://schemas.microsoft.com/office/drawing/2014/main" id="{67CDC806-D337-23B4-92C7-40631E58DD95}"/>
              </a:ext>
            </a:extLst>
          </p:cNvPr>
          <p:cNvSpPr txBox="1"/>
          <p:nvPr/>
        </p:nvSpPr>
        <p:spPr>
          <a:xfrm>
            <a:off x="1337788" y="177906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29" name="TextBox 28">
            <a:extLst>
              <a:ext uri="{FF2B5EF4-FFF2-40B4-BE49-F238E27FC236}">
                <a16:creationId xmlns:a16="http://schemas.microsoft.com/office/drawing/2014/main" id="{424CD133-1F0A-2E61-06AE-7288173F5CBC}"/>
              </a:ext>
            </a:extLst>
          </p:cNvPr>
          <p:cNvSpPr txBox="1"/>
          <p:nvPr/>
        </p:nvSpPr>
        <p:spPr>
          <a:xfrm>
            <a:off x="2074242" y="177906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30" name="TextBox 29">
            <a:extLst>
              <a:ext uri="{FF2B5EF4-FFF2-40B4-BE49-F238E27FC236}">
                <a16:creationId xmlns:a16="http://schemas.microsoft.com/office/drawing/2014/main" id="{63211E79-C9DE-8FC6-B79C-55070A3C3946}"/>
              </a:ext>
            </a:extLst>
          </p:cNvPr>
          <p:cNvSpPr txBox="1"/>
          <p:nvPr/>
        </p:nvSpPr>
        <p:spPr>
          <a:xfrm>
            <a:off x="601334" y="233873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31" name="TextBox 30">
            <a:extLst>
              <a:ext uri="{FF2B5EF4-FFF2-40B4-BE49-F238E27FC236}">
                <a16:creationId xmlns:a16="http://schemas.microsoft.com/office/drawing/2014/main" id="{3491A0CF-D5F4-0738-A2BD-0A1E1E2D025F}"/>
              </a:ext>
            </a:extLst>
          </p:cNvPr>
          <p:cNvSpPr txBox="1"/>
          <p:nvPr/>
        </p:nvSpPr>
        <p:spPr>
          <a:xfrm>
            <a:off x="1337788" y="233873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32" name="TextBox 31">
            <a:extLst>
              <a:ext uri="{FF2B5EF4-FFF2-40B4-BE49-F238E27FC236}">
                <a16:creationId xmlns:a16="http://schemas.microsoft.com/office/drawing/2014/main" id="{FB0A2735-BE73-A9C6-FCE8-D511B53CAEAD}"/>
              </a:ext>
            </a:extLst>
          </p:cNvPr>
          <p:cNvSpPr txBox="1"/>
          <p:nvPr/>
        </p:nvSpPr>
        <p:spPr>
          <a:xfrm>
            <a:off x="2074242" y="233873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33" name="TextBox 32">
            <a:extLst>
              <a:ext uri="{FF2B5EF4-FFF2-40B4-BE49-F238E27FC236}">
                <a16:creationId xmlns:a16="http://schemas.microsoft.com/office/drawing/2014/main" id="{B7C9BCD3-F089-575C-7598-6718C2A37BD5}"/>
              </a:ext>
            </a:extLst>
          </p:cNvPr>
          <p:cNvSpPr txBox="1"/>
          <p:nvPr/>
        </p:nvSpPr>
        <p:spPr>
          <a:xfrm>
            <a:off x="601334" y="289839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34" name="TextBox 33">
            <a:extLst>
              <a:ext uri="{FF2B5EF4-FFF2-40B4-BE49-F238E27FC236}">
                <a16:creationId xmlns:a16="http://schemas.microsoft.com/office/drawing/2014/main" id="{73F5B78F-96FB-C6AF-6FCF-08E48CA92A1C}"/>
              </a:ext>
            </a:extLst>
          </p:cNvPr>
          <p:cNvSpPr txBox="1"/>
          <p:nvPr/>
        </p:nvSpPr>
        <p:spPr>
          <a:xfrm>
            <a:off x="1337788" y="289839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35" name="TextBox 34">
            <a:extLst>
              <a:ext uri="{FF2B5EF4-FFF2-40B4-BE49-F238E27FC236}">
                <a16:creationId xmlns:a16="http://schemas.microsoft.com/office/drawing/2014/main" id="{0ECB09F8-4D17-7239-6577-3E4E6802D60A}"/>
              </a:ext>
            </a:extLst>
          </p:cNvPr>
          <p:cNvSpPr txBox="1"/>
          <p:nvPr/>
        </p:nvSpPr>
        <p:spPr>
          <a:xfrm>
            <a:off x="2074242" y="289839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4" name="Double Bracket 43">
            <a:extLst>
              <a:ext uri="{FF2B5EF4-FFF2-40B4-BE49-F238E27FC236}">
                <a16:creationId xmlns:a16="http://schemas.microsoft.com/office/drawing/2014/main" id="{81769CC5-7C3B-589D-772C-7F44CEB0D22E}"/>
              </a:ext>
            </a:extLst>
          </p:cNvPr>
          <p:cNvSpPr/>
          <p:nvPr/>
        </p:nvSpPr>
        <p:spPr>
          <a:xfrm>
            <a:off x="365834" y="161779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nvGrpSpPr>
          <p:cNvPr id="51" name="Group 50">
            <a:extLst>
              <a:ext uri="{FF2B5EF4-FFF2-40B4-BE49-F238E27FC236}">
                <a16:creationId xmlns:a16="http://schemas.microsoft.com/office/drawing/2014/main" id="{6A0002B7-4BC0-13E3-CB8C-69C842F2AA65}"/>
              </a:ext>
            </a:extLst>
          </p:cNvPr>
          <p:cNvGrpSpPr/>
          <p:nvPr/>
        </p:nvGrpSpPr>
        <p:grpSpPr>
          <a:xfrm>
            <a:off x="3046195" y="1617794"/>
            <a:ext cx="730200" cy="1811206"/>
            <a:chOff x="4284877" y="3820770"/>
            <a:chExt cx="730200" cy="1811206"/>
          </a:xfrm>
        </p:grpSpPr>
        <p:sp>
          <p:nvSpPr>
            <p:cNvPr id="46" name="TextBox 45">
              <a:extLst>
                <a:ext uri="{FF2B5EF4-FFF2-40B4-BE49-F238E27FC236}">
                  <a16:creationId xmlns:a16="http://schemas.microsoft.com/office/drawing/2014/main" id="{DB14E6F8-EC98-A699-05F5-250615EB04D1}"/>
                </a:ext>
              </a:extLst>
            </p:cNvPr>
            <p:cNvSpPr txBox="1"/>
            <p:nvPr/>
          </p:nvSpPr>
          <p:spPr>
            <a:xfrm>
              <a:off x="4459078" y="3982041"/>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0</a:t>
              </a:r>
            </a:p>
          </p:txBody>
        </p:sp>
        <p:sp>
          <p:nvSpPr>
            <p:cNvPr id="47" name="TextBox 46">
              <a:extLst>
                <a:ext uri="{FF2B5EF4-FFF2-40B4-BE49-F238E27FC236}">
                  <a16:creationId xmlns:a16="http://schemas.microsoft.com/office/drawing/2014/main" id="{8F374CE3-8117-9B81-C0E3-223E6C36DA99}"/>
                </a:ext>
              </a:extLst>
            </p:cNvPr>
            <p:cNvSpPr txBox="1"/>
            <p:nvPr/>
          </p:nvSpPr>
          <p:spPr>
            <a:xfrm>
              <a:off x="4459078" y="454170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a:t>
              </a:r>
            </a:p>
          </p:txBody>
        </p:sp>
        <p:sp>
          <p:nvSpPr>
            <p:cNvPr id="48" name="TextBox 47">
              <a:extLst>
                <a:ext uri="{FF2B5EF4-FFF2-40B4-BE49-F238E27FC236}">
                  <a16:creationId xmlns:a16="http://schemas.microsoft.com/office/drawing/2014/main" id="{2DF1885A-5C35-A63C-C771-9D39570CCE22}"/>
                </a:ext>
              </a:extLst>
            </p:cNvPr>
            <p:cNvSpPr txBox="1"/>
            <p:nvPr/>
          </p:nvSpPr>
          <p:spPr>
            <a:xfrm>
              <a:off x="4459078" y="5101373"/>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19</a:t>
              </a:r>
            </a:p>
          </p:txBody>
        </p:sp>
        <p:sp>
          <p:nvSpPr>
            <p:cNvPr id="50" name="Double Bracket 49">
              <a:extLst>
                <a:ext uri="{FF2B5EF4-FFF2-40B4-BE49-F238E27FC236}">
                  <a16:creationId xmlns:a16="http://schemas.microsoft.com/office/drawing/2014/main" id="{2AD1C938-F3B3-99DE-05BE-1F7783CEF65D}"/>
                </a:ext>
              </a:extLst>
            </p:cNvPr>
            <p:cNvSpPr/>
            <p:nvPr/>
          </p:nvSpPr>
          <p:spPr>
            <a:xfrm>
              <a:off x="4284877" y="3820770"/>
              <a:ext cx="730200" cy="1811206"/>
            </a:xfrm>
            <a:prstGeom prst="bracketPair">
              <a:avLst>
                <a:gd name="adj" fmla="val 15546"/>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grpSp>
        <p:nvGrpSpPr>
          <p:cNvPr id="57" name="Group 56">
            <a:extLst>
              <a:ext uri="{FF2B5EF4-FFF2-40B4-BE49-F238E27FC236}">
                <a16:creationId xmlns:a16="http://schemas.microsoft.com/office/drawing/2014/main" id="{A3CF534B-DE39-9F4B-9E06-0AD01D5602D0}"/>
              </a:ext>
            </a:extLst>
          </p:cNvPr>
          <p:cNvGrpSpPr/>
          <p:nvPr/>
        </p:nvGrpSpPr>
        <p:grpSpPr>
          <a:xfrm>
            <a:off x="4609706" y="1612787"/>
            <a:ext cx="877718" cy="1811206"/>
            <a:chOff x="4595982" y="3829483"/>
            <a:chExt cx="877718" cy="1811206"/>
          </a:xfrm>
        </p:grpSpPr>
        <p:sp>
          <p:nvSpPr>
            <p:cNvPr id="53" name="TextBox 52">
              <a:extLst>
                <a:ext uri="{FF2B5EF4-FFF2-40B4-BE49-F238E27FC236}">
                  <a16:creationId xmlns:a16="http://schemas.microsoft.com/office/drawing/2014/main" id="{D2EEDE0B-787A-64DC-9416-F3F2A7199D84}"/>
                </a:ext>
              </a:extLst>
            </p:cNvPr>
            <p:cNvSpPr txBox="1"/>
            <p:nvPr/>
          </p:nvSpPr>
          <p:spPr>
            <a:xfrm>
              <a:off x="4770183" y="3990754"/>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67</a:t>
              </a:r>
            </a:p>
          </p:txBody>
        </p:sp>
        <p:sp>
          <p:nvSpPr>
            <p:cNvPr id="54" name="TextBox 53">
              <a:extLst>
                <a:ext uri="{FF2B5EF4-FFF2-40B4-BE49-F238E27FC236}">
                  <a16:creationId xmlns:a16="http://schemas.microsoft.com/office/drawing/2014/main" id="{4393F5EB-5C68-691C-92F6-430E4BB63F46}"/>
                </a:ext>
              </a:extLst>
            </p:cNvPr>
            <p:cNvSpPr txBox="1"/>
            <p:nvPr/>
          </p:nvSpPr>
          <p:spPr>
            <a:xfrm>
              <a:off x="4770182" y="4550420"/>
              <a:ext cx="60196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222</a:t>
              </a:r>
            </a:p>
          </p:txBody>
        </p:sp>
        <p:sp>
          <p:nvSpPr>
            <p:cNvPr id="55" name="TextBox 54">
              <a:extLst>
                <a:ext uri="{FF2B5EF4-FFF2-40B4-BE49-F238E27FC236}">
                  <a16:creationId xmlns:a16="http://schemas.microsoft.com/office/drawing/2014/main" id="{71824025-2707-69C1-599A-3B5BA0FC4269}"/>
                </a:ext>
              </a:extLst>
            </p:cNvPr>
            <p:cNvSpPr txBox="1"/>
            <p:nvPr/>
          </p:nvSpPr>
          <p:spPr>
            <a:xfrm>
              <a:off x="4770182" y="5110086"/>
              <a:ext cx="555999"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319</a:t>
              </a:r>
              <a:endParaRPr lang="vi-VN" dirty="0">
                <a:solidFill>
                  <a:schemeClr val="bg1"/>
                </a:solidFill>
                <a:latin typeface="SF Compact Display Heavy" panose="02000000000000000000" pitchFamily="50" charset="0"/>
              </a:endParaRPr>
            </a:p>
          </p:txBody>
        </p:sp>
        <p:sp>
          <p:nvSpPr>
            <p:cNvPr id="56" name="Double Bracket 55">
              <a:extLst>
                <a:ext uri="{FF2B5EF4-FFF2-40B4-BE49-F238E27FC236}">
                  <a16:creationId xmlns:a16="http://schemas.microsoft.com/office/drawing/2014/main" id="{699FCA68-E532-0B41-BD55-FA6B8D6C0180}"/>
                </a:ext>
              </a:extLst>
            </p:cNvPr>
            <p:cNvSpPr/>
            <p:nvPr/>
          </p:nvSpPr>
          <p:spPr>
            <a:xfrm>
              <a:off x="4595982" y="3829483"/>
              <a:ext cx="877718" cy="1811206"/>
            </a:xfrm>
            <a:prstGeom prst="bracketPair">
              <a:avLst>
                <a:gd name="adj" fmla="val 15546"/>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grpSp>
        <p:nvGrpSpPr>
          <p:cNvPr id="63" name="Group 62">
            <a:extLst>
              <a:ext uri="{FF2B5EF4-FFF2-40B4-BE49-F238E27FC236}">
                <a16:creationId xmlns:a16="http://schemas.microsoft.com/office/drawing/2014/main" id="{C6B298E5-6F86-B255-F720-B354275B60ED}"/>
              </a:ext>
            </a:extLst>
          </p:cNvPr>
          <p:cNvGrpSpPr/>
          <p:nvPr/>
        </p:nvGrpSpPr>
        <p:grpSpPr>
          <a:xfrm>
            <a:off x="6320733" y="1612787"/>
            <a:ext cx="730199" cy="1811206"/>
            <a:chOff x="3053189" y="3971197"/>
            <a:chExt cx="730199" cy="1811206"/>
          </a:xfrm>
        </p:grpSpPr>
        <p:sp>
          <p:nvSpPr>
            <p:cNvPr id="59" name="TextBox 58">
              <a:extLst>
                <a:ext uri="{FF2B5EF4-FFF2-40B4-BE49-F238E27FC236}">
                  <a16:creationId xmlns:a16="http://schemas.microsoft.com/office/drawing/2014/main" id="{99D120E3-9411-E514-31D3-1D4BF7963629}"/>
                </a:ext>
              </a:extLst>
            </p:cNvPr>
            <p:cNvSpPr txBox="1"/>
            <p:nvPr/>
          </p:nvSpPr>
          <p:spPr>
            <a:xfrm>
              <a:off x="3227390" y="4132468"/>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60" name="TextBox 59">
              <a:extLst>
                <a:ext uri="{FF2B5EF4-FFF2-40B4-BE49-F238E27FC236}">
                  <a16:creationId xmlns:a16="http://schemas.microsoft.com/office/drawing/2014/main" id="{723C6BF8-BB4D-C069-795F-48DF6AAB546B}"/>
                </a:ext>
              </a:extLst>
            </p:cNvPr>
            <p:cNvSpPr txBox="1"/>
            <p:nvPr/>
          </p:nvSpPr>
          <p:spPr>
            <a:xfrm>
              <a:off x="3227390" y="4692134"/>
              <a:ext cx="46245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14</a:t>
              </a:r>
              <a:endParaRPr lang="vi-VN" dirty="0">
                <a:solidFill>
                  <a:schemeClr val="bg1"/>
                </a:solidFill>
                <a:latin typeface="SF Compact Display Heavy" panose="02000000000000000000" pitchFamily="50" charset="0"/>
              </a:endParaRPr>
            </a:p>
          </p:txBody>
        </p:sp>
        <p:sp>
          <p:nvSpPr>
            <p:cNvPr id="61" name="TextBox 60">
              <a:extLst>
                <a:ext uri="{FF2B5EF4-FFF2-40B4-BE49-F238E27FC236}">
                  <a16:creationId xmlns:a16="http://schemas.microsoft.com/office/drawing/2014/main" id="{A349F75D-E771-EE58-73FC-4BF75A77FC9F}"/>
                </a:ext>
              </a:extLst>
            </p:cNvPr>
            <p:cNvSpPr txBox="1"/>
            <p:nvPr/>
          </p:nvSpPr>
          <p:spPr>
            <a:xfrm>
              <a:off x="3227389" y="5251800"/>
              <a:ext cx="555999"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a:t>
              </a:r>
            </a:p>
          </p:txBody>
        </p:sp>
        <p:sp>
          <p:nvSpPr>
            <p:cNvPr id="62" name="Double Bracket 61">
              <a:extLst>
                <a:ext uri="{FF2B5EF4-FFF2-40B4-BE49-F238E27FC236}">
                  <a16:creationId xmlns:a16="http://schemas.microsoft.com/office/drawing/2014/main" id="{A7BBA598-8E86-25C5-DDCD-08C01F535259}"/>
                </a:ext>
              </a:extLst>
            </p:cNvPr>
            <p:cNvSpPr/>
            <p:nvPr/>
          </p:nvSpPr>
          <p:spPr>
            <a:xfrm>
              <a:off x="3053189" y="3971197"/>
              <a:ext cx="730199" cy="1811206"/>
            </a:xfrm>
            <a:prstGeom prst="bracketPair">
              <a:avLst>
                <a:gd name="adj" fmla="val 15546"/>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69" name="TextBox 68">
            <a:extLst>
              <a:ext uri="{FF2B5EF4-FFF2-40B4-BE49-F238E27FC236}">
                <a16:creationId xmlns:a16="http://schemas.microsoft.com/office/drawing/2014/main" id="{85DB74F3-19A9-EF7A-2A57-CB9D398A2175}"/>
              </a:ext>
            </a:extLst>
          </p:cNvPr>
          <p:cNvSpPr txBox="1"/>
          <p:nvPr/>
        </p:nvSpPr>
        <p:spPr>
          <a:xfrm>
            <a:off x="7224172" y="2333724"/>
            <a:ext cx="132013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a:t>
            </a:r>
            <a:r>
              <a:rPr lang="vi-VN" dirty="0" err="1">
                <a:solidFill>
                  <a:schemeClr val="bg1"/>
                </a:solidFill>
                <a:latin typeface="SF Compact Display Heavy" panose="02000000000000000000" pitchFamily="50" charset="0"/>
              </a:rPr>
              <a:t>mod</a:t>
            </a:r>
            <a:r>
              <a:rPr lang="vi-VN" dirty="0">
                <a:solidFill>
                  <a:schemeClr val="bg1"/>
                </a:solidFill>
                <a:latin typeface="SF Compact Display Heavy" panose="02000000000000000000" pitchFamily="50" charset="0"/>
              </a:rPr>
              <a:t> 26 )</a:t>
            </a:r>
          </a:p>
        </p:txBody>
      </p:sp>
      <p:sp>
        <p:nvSpPr>
          <p:cNvPr id="70" name="TextBox 69">
            <a:extLst>
              <a:ext uri="{FF2B5EF4-FFF2-40B4-BE49-F238E27FC236}">
                <a16:creationId xmlns:a16="http://schemas.microsoft.com/office/drawing/2014/main" id="{4140D57F-105B-72FF-ED85-48698FC48044}"/>
              </a:ext>
            </a:extLst>
          </p:cNvPr>
          <p:cNvSpPr txBox="1"/>
          <p:nvPr/>
        </p:nvSpPr>
        <p:spPr>
          <a:xfrm>
            <a:off x="181292" y="779252"/>
            <a:ext cx="9641766"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Suppose we have a message </a:t>
            </a:r>
            <a:r>
              <a:rPr lang="en-US" sz="2400" b="1" dirty="0">
                <a:solidFill>
                  <a:schemeClr val="bg1">
                    <a:lumMod val="85000"/>
                  </a:schemeClr>
                </a:solidFill>
                <a:latin typeface="SF Compact Display" panose="02000000000000000000" pitchFamily="50" charset="0"/>
              </a:rPr>
              <a:t>“ACT” </a:t>
            </a:r>
            <a:r>
              <a:rPr lang="en-US" sz="2400" dirty="0">
                <a:solidFill>
                  <a:schemeClr val="bg1">
                    <a:lumMod val="85000"/>
                  </a:schemeClr>
                </a:solidFill>
                <a:latin typeface="SF Compact Display" panose="02000000000000000000" pitchFamily="50" charset="0"/>
              </a:rPr>
              <a:t>with a given key size is 3x3 as below</a:t>
            </a:r>
            <a:endParaRPr lang="vi-VN" sz="2400" dirty="0">
              <a:solidFill>
                <a:schemeClr val="bg1">
                  <a:lumMod val="85000"/>
                </a:schemeClr>
              </a:solidFill>
              <a:latin typeface="SF Compact Display" panose="02000000000000000000" pitchFamily="50" charset="0"/>
            </a:endParaRPr>
          </a:p>
        </p:txBody>
      </p:sp>
      <p:sp>
        <p:nvSpPr>
          <p:cNvPr id="3" name="Equals 2">
            <a:extLst>
              <a:ext uri="{FF2B5EF4-FFF2-40B4-BE49-F238E27FC236}">
                <a16:creationId xmlns:a16="http://schemas.microsoft.com/office/drawing/2014/main" id="{9A3C3336-BDBB-5564-B5CD-D57E6F6A15E9}"/>
              </a:ext>
            </a:extLst>
          </p:cNvPr>
          <p:cNvSpPr/>
          <p:nvPr/>
        </p:nvSpPr>
        <p:spPr>
          <a:xfrm>
            <a:off x="3950596" y="2148397"/>
            <a:ext cx="484909" cy="750000"/>
          </a:xfrm>
          <a:prstGeom prst="mathEqual">
            <a:avLst>
              <a:gd name="adj1" fmla="val 5047"/>
              <a:gd name="adj2" fmla="val 1914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4" name="Equals 3">
            <a:extLst>
              <a:ext uri="{FF2B5EF4-FFF2-40B4-BE49-F238E27FC236}">
                <a16:creationId xmlns:a16="http://schemas.microsoft.com/office/drawing/2014/main" id="{10B77EFC-1F3D-4231-2957-D884013104D1}"/>
              </a:ext>
            </a:extLst>
          </p:cNvPr>
          <p:cNvSpPr/>
          <p:nvPr/>
        </p:nvSpPr>
        <p:spPr>
          <a:xfrm>
            <a:off x="5661624" y="2148397"/>
            <a:ext cx="484909" cy="750000"/>
          </a:xfrm>
          <a:prstGeom prst="mathEqual">
            <a:avLst>
              <a:gd name="adj1" fmla="val 5047"/>
              <a:gd name="adj2" fmla="val 1914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7" name="Rectangle: Rounded Corners 16">
            <a:extLst>
              <a:ext uri="{FF2B5EF4-FFF2-40B4-BE49-F238E27FC236}">
                <a16:creationId xmlns:a16="http://schemas.microsoft.com/office/drawing/2014/main" id="{2A089523-327C-2F98-9501-6FCFEDAF88B7}"/>
              </a:ext>
            </a:extLst>
          </p:cNvPr>
          <p:cNvSpPr/>
          <p:nvPr/>
        </p:nvSpPr>
        <p:spPr>
          <a:xfrm>
            <a:off x="4022144" y="4331473"/>
            <a:ext cx="3202028"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extBox 13">
            <a:extLst>
              <a:ext uri="{FF2B5EF4-FFF2-40B4-BE49-F238E27FC236}">
                <a16:creationId xmlns:a16="http://schemas.microsoft.com/office/drawing/2014/main" id="{250B94A8-DABA-A3B2-3853-D07AFC07BAE3}"/>
              </a:ext>
            </a:extLst>
          </p:cNvPr>
          <p:cNvSpPr txBox="1"/>
          <p:nvPr/>
        </p:nvSpPr>
        <p:spPr>
          <a:xfrm>
            <a:off x="4219188" y="4427249"/>
            <a:ext cx="1997170"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ENCRYPTED:</a:t>
            </a:r>
          </a:p>
        </p:txBody>
      </p:sp>
      <p:sp>
        <p:nvSpPr>
          <p:cNvPr id="16" name="TextBox 15">
            <a:extLst>
              <a:ext uri="{FF2B5EF4-FFF2-40B4-BE49-F238E27FC236}">
                <a16:creationId xmlns:a16="http://schemas.microsoft.com/office/drawing/2014/main" id="{3CDF485E-9594-0457-92D3-F66B1261C3EE}"/>
              </a:ext>
            </a:extLst>
          </p:cNvPr>
          <p:cNvSpPr txBox="1"/>
          <p:nvPr/>
        </p:nvSpPr>
        <p:spPr>
          <a:xfrm>
            <a:off x="6309904" y="4473416"/>
            <a:ext cx="660069"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POH</a:t>
            </a:r>
            <a:endParaRPr lang="vi-VN" dirty="0">
              <a:solidFill>
                <a:schemeClr val="bg1"/>
              </a:solidFill>
              <a:latin typeface="SF Compact Display Heavy" panose="02000000000000000000" pitchFamily="50" charset="0"/>
            </a:endParaRPr>
          </a:p>
        </p:txBody>
      </p:sp>
      <p:cxnSp>
        <p:nvCxnSpPr>
          <p:cNvPr id="19" name="Straight Connector 18">
            <a:extLst>
              <a:ext uri="{FF2B5EF4-FFF2-40B4-BE49-F238E27FC236}">
                <a16:creationId xmlns:a16="http://schemas.microsoft.com/office/drawing/2014/main" id="{D4616B96-6198-4437-8066-DDCC8541CFBE}"/>
              </a:ext>
            </a:extLst>
          </p:cNvPr>
          <p:cNvCxnSpPr>
            <a:cxnSpLocks/>
          </p:cNvCxnSpPr>
          <p:nvPr/>
        </p:nvCxnSpPr>
        <p:spPr>
          <a:xfrm>
            <a:off x="6320733" y="3605260"/>
            <a:ext cx="67534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F0D8A65-9CAF-4B92-D7A5-47138D45E839}"/>
              </a:ext>
            </a:extLst>
          </p:cNvPr>
          <p:cNvCxnSpPr>
            <a:cxnSpLocks/>
          </p:cNvCxnSpPr>
          <p:nvPr/>
        </p:nvCxnSpPr>
        <p:spPr>
          <a:xfrm>
            <a:off x="6658407" y="3605260"/>
            <a:ext cx="0" cy="652415"/>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040076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outVertical)">
                                      <p:cBhvr>
                                        <p:cTn id="7" dur="500"/>
                                        <p:tgtEl>
                                          <p:spTgt spid="19"/>
                                        </p:tgtEl>
                                      </p:cBhvr>
                                    </p:animEffect>
                                  </p:childTnLst>
                                </p:cTn>
                              </p:par>
                              <p:par>
                                <p:cTn id="8" presetID="22" presetClass="entr" presetSubtype="1" fill="hold" nodeType="withEffect">
                                  <p:stCondLst>
                                    <p:cond delay="100"/>
                                  </p:stCondLst>
                                  <p:childTnLst>
                                    <p:set>
                                      <p:cBhvr>
                                        <p:cTn id="9" dur="1" fill="hold">
                                          <p:stCondLst>
                                            <p:cond delay="0"/>
                                          </p:stCondLst>
                                        </p:cTn>
                                        <p:tgtEl>
                                          <p:spTgt spid="20"/>
                                        </p:tgtEl>
                                        <p:attrNameLst>
                                          <p:attrName>style.visibility</p:attrName>
                                        </p:attrNameLst>
                                      </p:cBhvr>
                                      <p:to>
                                        <p:strVal val="visible"/>
                                      </p:to>
                                    </p:set>
                                    <p:animEffect transition="in" filter="wipe(up)">
                                      <p:cBhvr>
                                        <p:cTn id="10" dur="500"/>
                                        <p:tgtEl>
                                          <p:spTgt spid="20"/>
                                        </p:tgtEl>
                                      </p:cBhvr>
                                    </p:animEffect>
                                  </p:childTnLst>
                                </p:cTn>
                              </p:par>
                            </p:childTnLst>
                          </p:cTn>
                        </p:par>
                        <p:par>
                          <p:cTn id="11" fill="hold">
                            <p:stCondLst>
                              <p:cond delay="600"/>
                            </p:stCondLst>
                            <p:childTnLst>
                              <p:par>
                                <p:cTn id="12" presetID="10" presetClass="entr" presetSubtype="0"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500"/>
                                        <p:tgtEl>
                                          <p:spTgt spid="1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4"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5E644F1-FD69-3283-4D42-2472FED065A7}"/>
              </a:ext>
            </a:extLst>
          </p:cNvPr>
          <p:cNvSpPr/>
          <p:nvPr/>
        </p:nvSpPr>
        <p:spPr>
          <a:xfrm>
            <a:off x="257908" y="234974"/>
            <a:ext cx="3584949" cy="400111"/>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4">
            <a:extLst>
              <a:ext uri="{FF2B5EF4-FFF2-40B4-BE49-F238E27FC236}">
                <a16:creationId xmlns:a16="http://schemas.microsoft.com/office/drawing/2014/main" id="{3303EE26-0FD1-7C05-6BDC-527181078BD9}"/>
              </a:ext>
            </a:extLst>
          </p:cNvPr>
          <p:cNvSpPr txBox="1"/>
          <p:nvPr/>
        </p:nvSpPr>
        <p:spPr>
          <a:xfrm>
            <a:off x="257908" y="222299"/>
            <a:ext cx="3613978"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and How It works</a:t>
            </a:r>
            <a:endParaRPr lang="vi-VN" sz="2000" dirty="0">
              <a:solidFill>
                <a:schemeClr val="bg1"/>
              </a:solidFill>
              <a:latin typeface="SF Compact Display Black" panose="02000000000000000000" pitchFamily="50" charset="0"/>
            </a:endParaRPr>
          </a:p>
        </p:txBody>
      </p:sp>
      <p:sp>
        <p:nvSpPr>
          <p:cNvPr id="70" name="TextBox 69">
            <a:extLst>
              <a:ext uri="{FF2B5EF4-FFF2-40B4-BE49-F238E27FC236}">
                <a16:creationId xmlns:a16="http://schemas.microsoft.com/office/drawing/2014/main" id="{4140D57F-105B-72FF-ED85-48698FC48044}"/>
              </a:ext>
            </a:extLst>
          </p:cNvPr>
          <p:cNvSpPr txBox="1"/>
          <p:nvPr/>
        </p:nvSpPr>
        <p:spPr>
          <a:xfrm>
            <a:off x="181292" y="779252"/>
            <a:ext cx="9641766"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Suppose we have a message </a:t>
            </a:r>
            <a:r>
              <a:rPr lang="en-US" sz="2400" b="1" dirty="0">
                <a:solidFill>
                  <a:schemeClr val="bg1">
                    <a:lumMod val="85000"/>
                  </a:schemeClr>
                </a:solidFill>
                <a:latin typeface="SF Compact Display" panose="02000000000000000000" pitchFamily="50" charset="0"/>
              </a:rPr>
              <a:t>“ACT” </a:t>
            </a:r>
            <a:r>
              <a:rPr lang="en-US" sz="2400" dirty="0">
                <a:solidFill>
                  <a:schemeClr val="bg1">
                    <a:lumMod val="85000"/>
                  </a:schemeClr>
                </a:solidFill>
                <a:latin typeface="SF Compact Display" panose="02000000000000000000" pitchFamily="50" charset="0"/>
              </a:rPr>
              <a:t>with a given key size is 3x3 as below</a:t>
            </a:r>
            <a:endParaRPr lang="vi-VN" sz="2400" dirty="0">
              <a:solidFill>
                <a:schemeClr val="bg1">
                  <a:lumMod val="85000"/>
                </a:schemeClr>
              </a:solidFill>
              <a:latin typeface="SF Compact Display" panose="02000000000000000000" pitchFamily="50" charset="0"/>
            </a:endParaRPr>
          </a:p>
        </p:txBody>
      </p:sp>
      <p:sp>
        <p:nvSpPr>
          <p:cNvPr id="17" name="Rectangle: Rounded Corners 16">
            <a:extLst>
              <a:ext uri="{FF2B5EF4-FFF2-40B4-BE49-F238E27FC236}">
                <a16:creationId xmlns:a16="http://schemas.microsoft.com/office/drawing/2014/main" id="{2A089523-327C-2F98-9501-6FCFEDAF88B7}"/>
              </a:ext>
            </a:extLst>
          </p:cNvPr>
          <p:cNvSpPr/>
          <p:nvPr/>
        </p:nvSpPr>
        <p:spPr>
          <a:xfrm>
            <a:off x="181292" y="1587297"/>
            <a:ext cx="3202028"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extBox 13">
            <a:extLst>
              <a:ext uri="{FF2B5EF4-FFF2-40B4-BE49-F238E27FC236}">
                <a16:creationId xmlns:a16="http://schemas.microsoft.com/office/drawing/2014/main" id="{250B94A8-DABA-A3B2-3853-D07AFC07BAE3}"/>
              </a:ext>
            </a:extLst>
          </p:cNvPr>
          <p:cNvSpPr txBox="1"/>
          <p:nvPr/>
        </p:nvSpPr>
        <p:spPr>
          <a:xfrm>
            <a:off x="378336" y="1683073"/>
            <a:ext cx="1997170"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ENCRYPTED:</a:t>
            </a:r>
          </a:p>
        </p:txBody>
      </p:sp>
      <p:sp>
        <p:nvSpPr>
          <p:cNvPr id="16" name="TextBox 15">
            <a:extLst>
              <a:ext uri="{FF2B5EF4-FFF2-40B4-BE49-F238E27FC236}">
                <a16:creationId xmlns:a16="http://schemas.microsoft.com/office/drawing/2014/main" id="{3CDF485E-9594-0457-92D3-F66B1261C3EE}"/>
              </a:ext>
            </a:extLst>
          </p:cNvPr>
          <p:cNvSpPr txBox="1"/>
          <p:nvPr/>
        </p:nvSpPr>
        <p:spPr>
          <a:xfrm>
            <a:off x="2469052" y="1729240"/>
            <a:ext cx="660069"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POH</a:t>
            </a:r>
            <a:endParaRPr lang="vi-VN" dirty="0">
              <a:solidFill>
                <a:schemeClr val="bg1"/>
              </a:solidFill>
              <a:latin typeface="SF Compact Display Heavy" panose="02000000000000000000" pitchFamily="50" charset="0"/>
            </a:endParaRPr>
          </a:p>
        </p:txBody>
      </p:sp>
      <p:sp>
        <p:nvSpPr>
          <p:cNvPr id="25" name="TextBox 24">
            <a:extLst>
              <a:ext uri="{FF2B5EF4-FFF2-40B4-BE49-F238E27FC236}">
                <a16:creationId xmlns:a16="http://schemas.microsoft.com/office/drawing/2014/main" id="{B4ACCBE3-3721-A3F5-A33C-D9AF2CF60596}"/>
              </a:ext>
            </a:extLst>
          </p:cNvPr>
          <p:cNvSpPr txBox="1"/>
          <p:nvPr/>
        </p:nvSpPr>
        <p:spPr>
          <a:xfrm>
            <a:off x="493408" y="2967553"/>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26" name="TextBox 25">
            <a:extLst>
              <a:ext uri="{FF2B5EF4-FFF2-40B4-BE49-F238E27FC236}">
                <a16:creationId xmlns:a16="http://schemas.microsoft.com/office/drawing/2014/main" id="{EA4E8F6B-C05E-EA49-1436-9F8E898EEFFD}"/>
              </a:ext>
            </a:extLst>
          </p:cNvPr>
          <p:cNvSpPr txBox="1"/>
          <p:nvPr/>
        </p:nvSpPr>
        <p:spPr>
          <a:xfrm>
            <a:off x="1229862" y="2967553"/>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36" name="TextBox 35">
            <a:extLst>
              <a:ext uri="{FF2B5EF4-FFF2-40B4-BE49-F238E27FC236}">
                <a16:creationId xmlns:a16="http://schemas.microsoft.com/office/drawing/2014/main" id="{1309CED0-A0AE-872B-CAAC-7B8341185A1A}"/>
              </a:ext>
            </a:extLst>
          </p:cNvPr>
          <p:cNvSpPr txBox="1"/>
          <p:nvPr/>
        </p:nvSpPr>
        <p:spPr>
          <a:xfrm>
            <a:off x="1966316" y="2967553"/>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37" name="TextBox 36">
            <a:extLst>
              <a:ext uri="{FF2B5EF4-FFF2-40B4-BE49-F238E27FC236}">
                <a16:creationId xmlns:a16="http://schemas.microsoft.com/office/drawing/2014/main" id="{13C8E3EB-D2DA-DBFB-27A3-8F689EAA2531}"/>
              </a:ext>
            </a:extLst>
          </p:cNvPr>
          <p:cNvSpPr txBox="1"/>
          <p:nvPr/>
        </p:nvSpPr>
        <p:spPr>
          <a:xfrm>
            <a:off x="493408" y="3527219"/>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38" name="TextBox 37">
            <a:extLst>
              <a:ext uri="{FF2B5EF4-FFF2-40B4-BE49-F238E27FC236}">
                <a16:creationId xmlns:a16="http://schemas.microsoft.com/office/drawing/2014/main" id="{03429A0C-3336-62FD-1F60-3F27A86C7B2C}"/>
              </a:ext>
            </a:extLst>
          </p:cNvPr>
          <p:cNvSpPr txBox="1"/>
          <p:nvPr/>
        </p:nvSpPr>
        <p:spPr>
          <a:xfrm>
            <a:off x="1229862" y="352721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39" name="TextBox 38">
            <a:extLst>
              <a:ext uri="{FF2B5EF4-FFF2-40B4-BE49-F238E27FC236}">
                <a16:creationId xmlns:a16="http://schemas.microsoft.com/office/drawing/2014/main" id="{2A84A7CA-D06E-822E-5FE7-CDED347CD0C1}"/>
              </a:ext>
            </a:extLst>
          </p:cNvPr>
          <p:cNvSpPr txBox="1"/>
          <p:nvPr/>
        </p:nvSpPr>
        <p:spPr>
          <a:xfrm>
            <a:off x="1966316" y="352721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40" name="TextBox 39">
            <a:extLst>
              <a:ext uri="{FF2B5EF4-FFF2-40B4-BE49-F238E27FC236}">
                <a16:creationId xmlns:a16="http://schemas.microsoft.com/office/drawing/2014/main" id="{013273AA-006C-F164-C5A7-CE4AB203AF17}"/>
              </a:ext>
            </a:extLst>
          </p:cNvPr>
          <p:cNvSpPr txBox="1"/>
          <p:nvPr/>
        </p:nvSpPr>
        <p:spPr>
          <a:xfrm>
            <a:off x="493408" y="408688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41" name="TextBox 40">
            <a:extLst>
              <a:ext uri="{FF2B5EF4-FFF2-40B4-BE49-F238E27FC236}">
                <a16:creationId xmlns:a16="http://schemas.microsoft.com/office/drawing/2014/main" id="{A2B2F654-3B8E-766B-F167-47AAD2FC928E}"/>
              </a:ext>
            </a:extLst>
          </p:cNvPr>
          <p:cNvSpPr txBox="1"/>
          <p:nvPr/>
        </p:nvSpPr>
        <p:spPr>
          <a:xfrm>
            <a:off x="1229862" y="408688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42" name="TextBox 41">
            <a:extLst>
              <a:ext uri="{FF2B5EF4-FFF2-40B4-BE49-F238E27FC236}">
                <a16:creationId xmlns:a16="http://schemas.microsoft.com/office/drawing/2014/main" id="{6493BBAE-C4C3-2269-645B-CBEA049C31BC}"/>
              </a:ext>
            </a:extLst>
          </p:cNvPr>
          <p:cNvSpPr txBox="1"/>
          <p:nvPr/>
        </p:nvSpPr>
        <p:spPr>
          <a:xfrm>
            <a:off x="1966316" y="408688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43" name="Double Bracket 42">
            <a:extLst>
              <a:ext uri="{FF2B5EF4-FFF2-40B4-BE49-F238E27FC236}">
                <a16:creationId xmlns:a16="http://schemas.microsoft.com/office/drawing/2014/main" id="{402052BD-DB40-A44D-F489-A4874F8A73D9}"/>
              </a:ext>
            </a:extLst>
          </p:cNvPr>
          <p:cNvSpPr/>
          <p:nvPr/>
        </p:nvSpPr>
        <p:spPr>
          <a:xfrm>
            <a:off x="257908" y="2806282"/>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sp>
        <p:nvSpPr>
          <p:cNvPr id="45" name="TextBox 44">
            <a:extLst>
              <a:ext uri="{FF2B5EF4-FFF2-40B4-BE49-F238E27FC236}">
                <a16:creationId xmlns:a16="http://schemas.microsoft.com/office/drawing/2014/main" id="{C502F958-F112-22A4-3C5E-66FC85658A03}"/>
              </a:ext>
            </a:extLst>
          </p:cNvPr>
          <p:cNvSpPr txBox="1"/>
          <p:nvPr/>
        </p:nvSpPr>
        <p:spPr>
          <a:xfrm>
            <a:off x="2723647" y="2569440"/>
            <a:ext cx="383899"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49" name="Equals 48">
            <a:extLst>
              <a:ext uri="{FF2B5EF4-FFF2-40B4-BE49-F238E27FC236}">
                <a16:creationId xmlns:a16="http://schemas.microsoft.com/office/drawing/2014/main" id="{05B6DF87-4BF4-D1F9-F7A7-2C11EC984548}"/>
              </a:ext>
            </a:extLst>
          </p:cNvPr>
          <p:cNvSpPr/>
          <p:nvPr/>
        </p:nvSpPr>
        <p:spPr>
          <a:xfrm>
            <a:off x="4418590" y="3342326"/>
            <a:ext cx="484909" cy="750000"/>
          </a:xfrm>
          <a:prstGeom prst="mathEqual">
            <a:avLst>
              <a:gd name="adj1" fmla="val 5047"/>
              <a:gd name="adj2" fmla="val 1914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nvGrpSpPr>
          <p:cNvPr id="75" name="Group 74">
            <a:extLst>
              <a:ext uri="{FF2B5EF4-FFF2-40B4-BE49-F238E27FC236}">
                <a16:creationId xmlns:a16="http://schemas.microsoft.com/office/drawing/2014/main" id="{3DDE5AFD-73A2-FCD5-3C97-D350E45FA9FF}"/>
              </a:ext>
            </a:extLst>
          </p:cNvPr>
          <p:cNvGrpSpPr/>
          <p:nvPr/>
        </p:nvGrpSpPr>
        <p:grpSpPr>
          <a:xfrm>
            <a:off x="5398049" y="2806282"/>
            <a:ext cx="2388407" cy="1811206"/>
            <a:chOff x="5398049" y="2806282"/>
            <a:chExt cx="2388407" cy="1811206"/>
          </a:xfrm>
        </p:grpSpPr>
        <p:sp>
          <p:nvSpPr>
            <p:cNvPr id="52" name="TextBox 51">
              <a:extLst>
                <a:ext uri="{FF2B5EF4-FFF2-40B4-BE49-F238E27FC236}">
                  <a16:creationId xmlns:a16="http://schemas.microsoft.com/office/drawing/2014/main" id="{FA30B2A5-A9D4-68E0-0395-E9C99A655961}"/>
                </a:ext>
              </a:extLst>
            </p:cNvPr>
            <p:cNvSpPr txBox="1"/>
            <p:nvPr/>
          </p:nvSpPr>
          <p:spPr>
            <a:xfrm>
              <a:off x="5633549" y="2967553"/>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8</a:t>
              </a:r>
            </a:p>
          </p:txBody>
        </p:sp>
        <p:sp>
          <p:nvSpPr>
            <p:cNvPr id="58" name="TextBox 57">
              <a:extLst>
                <a:ext uri="{FF2B5EF4-FFF2-40B4-BE49-F238E27FC236}">
                  <a16:creationId xmlns:a16="http://schemas.microsoft.com/office/drawing/2014/main" id="{D206A231-CA2F-E11A-82C0-D6D030F86AF1}"/>
                </a:ext>
              </a:extLst>
            </p:cNvPr>
            <p:cNvSpPr txBox="1"/>
            <p:nvPr/>
          </p:nvSpPr>
          <p:spPr>
            <a:xfrm>
              <a:off x="6370003" y="2967553"/>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64" name="TextBox 63">
              <a:extLst>
                <a:ext uri="{FF2B5EF4-FFF2-40B4-BE49-F238E27FC236}">
                  <a16:creationId xmlns:a16="http://schemas.microsoft.com/office/drawing/2014/main" id="{DFED41D6-5A44-CD4E-C50C-006865A0EA7A}"/>
                </a:ext>
              </a:extLst>
            </p:cNvPr>
            <p:cNvSpPr txBox="1"/>
            <p:nvPr/>
          </p:nvSpPr>
          <p:spPr>
            <a:xfrm>
              <a:off x="7106457" y="2967553"/>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10</a:t>
              </a:r>
              <a:endParaRPr lang="vi-VN" dirty="0">
                <a:solidFill>
                  <a:schemeClr val="bg1"/>
                </a:solidFill>
                <a:latin typeface="SF Compact Display Heavy" panose="02000000000000000000" pitchFamily="50" charset="0"/>
              </a:endParaRPr>
            </a:p>
          </p:txBody>
        </p:sp>
        <p:sp>
          <p:nvSpPr>
            <p:cNvPr id="65" name="TextBox 64">
              <a:extLst>
                <a:ext uri="{FF2B5EF4-FFF2-40B4-BE49-F238E27FC236}">
                  <a16:creationId xmlns:a16="http://schemas.microsoft.com/office/drawing/2014/main" id="{AB37A22B-2DC1-9746-DEF0-56DF0B0C339B}"/>
                </a:ext>
              </a:extLst>
            </p:cNvPr>
            <p:cNvSpPr txBox="1"/>
            <p:nvPr/>
          </p:nvSpPr>
          <p:spPr>
            <a:xfrm>
              <a:off x="5633549" y="352721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21</a:t>
              </a:r>
            </a:p>
          </p:txBody>
        </p:sp>
        <p:sp>
          <p:nvSpPr>
            <p:cNvPr id="66" name="TextBox 65">
              <a:extLst>
                <a:ext uri="{FF2B5EF4-FFF2-40B4-BE49-F238E27FC236}">
                  <a16:creationId xmlns:a16="http://schemas.microsoft.com/office/drawing/2014/main" id="{F7E8F5F5-1117-F681-EEBB-D8E86560DC6E}"/>
                </a:ext>
              </a:extLst>
            </p:cNvPr>
            <p:cNvSpPr txBox="1"/>
            <p:nvPr/>
          </p:nvSpPr>
          <p:spPr>
            <a:xfrm>
              <a:off x="6370003" y="352721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8</a:t>
              </a:r>
            </a:p>
          </p:txBody>
        </p:sp>
        <p:sp>
          <p:nvSpPr>
            <p:cNvPr id="67" name="TextBox 66">
              <a:extLst>
                <a:ext uri="{FF2B5EF4-FFF2-40B4-BE49-F238E27FC236}">
                  <a16:creationId xmlns:a16="http://schemas.microsoft.com/office/drawing/2014/main" id="{382D3F52-7DF4-8E16-6EDF-555C093467C0}"/>
                </a:ext>
              </a:extLst>
            </p:cNvPr>
            <p:cNvSpPr txBox="1"/>
            <p:nvPr/>
          </p:nvSpPr>
          <p:spPr>
            <a:xfrm>
              <a:off x="7106457" y="352721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21</a:t>
              </a:r>
            </a:p>
          </p:txBody>
        </p:sp>
        <p:sp>
          <p:nvSpPr>
            <p:cNvPr id="68" name="TextBox 67">
              <a:extLst>
                <a:ext uri="{FF2B5EF4-FFF2-40B4-BE49-F238E27FC236}">
                  <a16:creationId xmlns:a16="http://schemas.microsoft.com/office/drawing/2014/main" id="{D2770F06-7D93-E4BC-AF41-217F4568F3AE}"/>
                </a:ext>
              </a:extLst>
            </p:cNvPr>
            <p:cNvSpPr txBox="1"/>
            <p:nvPr/>
          </p:nvSpPr>
          <p:spPr>
            <a:xfrm>
              <a:off x="5633549" y="408688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21</a:t>
              </a:r>
            </a:p>
          </p:txBody>
        </p:sp>
        <p:sp>
          <p:nvSpPr>
            <p:cNvPr id="71" name="TextBox 70">
              <a:extLst>
                <a:ext uri="{FF2B5EF4-FFF2-40B4-BE49-F238E27FC236}">
                  <a16:creationId xmlns:a16="http://schemas.microsoft.com/office/drawing/2014/main" id="{FEF735A6-477E-D1E1-039A-6C5BBCBEB7B8}"/>
                </a:ext>
              </a:extLst>
            </p:cNvPr>
            <p:cNvSpPr txBox="1"/>
            <p:nvPr/>
          </p:nvSpPr>
          <p:spPr>
            <a:xfrm>
              <a:off x="6370003" y="408688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12</a:t>
              </a:r>
            </a:p>
          </p:txBody>
        </p:sp>
        <p:sp>
          <p:nvSpPr>
            <p:cNvPr id="72" name="TextBox 71">
              <a:extLst>
                <a:ext uri="{FF2B5EF4-FFF2-40B4-BE49-F238E27FC236}">
                  <a16:creationId xmlns:a16="http://schemas.microsoft.com/office/drawing/2014/main" id="{D8530C3F-8AE0-5A6E-FDE5-DB567532BCD4}"/>
                </a:ext>
              </a:extLst>
            </p:cNvPr>
            <p:cNvSpPr txBox="1"/>
            <p:nvPr/>
          </p:nvSpPr>
          <p:spPr>
            <a:xfrm>
              <a:off x="7106457" y="408688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18</a:t>
              </a:r>
            </a:p>
          </p:txBody>
        </p:sp>
        <p:sp>
          <p:nvSpPr>
            <p:cNvPr id="73" name="Double Bracket 72">
              <a:extLst>
                <a:ext uri="{FF2B5EF4-FFF2-40B4-BE49-F238E27FC236}">
                  <a16:creationId xmlns:a16="http://schemas.microsoft.com/office/drawing/2014/main" id="{DD839D25-ADF1-CDFA-44BC-8675F32D67DD}"/>
                </a:ext>
              </a:extLst>
            </p:cNvPr>
            <p:cNvSpPr/>
            <p:nvPr/>
          </p:nvSpPr>
          <p:spPr>
            <a:xfrm>
              <a:off x="5398049" y="2806282"/>
              <a:ext cx="2388407" cy="1811206"/>
            </a:xfrm>
            <a:prstGeom prst="bracketPair">
              <a:avLst>
                <a:gd name="adj" fmla="val 6850"/>
              </a:avLst>
            </a:prstGeom>
            <a:ln w="38100">
              <a:solidFill>
                <a:schemeClr val="bg2">
                  <a:alpha val="98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74" name="TextBox 73">
            <a:extLst>
              <a:ext uri="{FF2B5EF4-FFF2-40B4-BE49-F238E27FC236}">
                <a16:creationId xmlns:a16="http://schemas.microsoft.com/office/drawing/2014/main" id="{4A7FB64A-68B6-8251-949B-C69CBB6F4AAF}"/>
              </a:ext>
            </a:extLst>
          </p:cNvPr>
          <p:cNvSpPr txBox="1"/>
          <p:nvPr/>
        </p:nvSpPr>
        <p:spPr>
          <a:xfrm>
            <a:off x="3098452" y="3527219"/>
            <a:ext cx="132013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a:t>
            </a:r>
            <a:r>
              <a:rPr lang="vi-VN" dirty="0" err="1">
                <a:solidFill>
                  <a:schemeClr val="bg1"/>
                </a:solidFill>
                <a:latin typeface="SF Compact Display Heavy" panose="02000000000000000000" pitchFamily="50" charset="0"/>
              </a:rPr>
              <a:t>mod</a:t>
            </a:r>
            <a:r>
              <a:rPr lang="vi-VN" dirty="0">
                <a:solidFill>
                  <a:schemeClr val="bg1"/>
                </a:solidFill>
                <a:latin typeface="SF Compact Display Heavy" panose="02000000000000000000" pitchFamily="50" charset="0"/>
              </a:rPr>
              <a:t> 26 )</a:t>
            </a:r>
          </a:p>
        </p:txBody>
      </p:sp>
    </p:spTree>
    <p:extLst>
      <p:ext uri="{BB962C8B-B14F-4D97-AF65-F5344CB8AC3E}">
        <p14:creationId xmlns:p14="http://schemas.microsoft.com/office/powerpoint/2010/main" val="275528681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fade">
                                      <p:cBhvr>
                                        <p:cTn id="10" dur="500"/>
                                        <p:tgtEl>
                                          <p:spTgt spid="49"/>
                                        </p:tgtEl>
                                      </p:cBhvr>
                                    </p:animEffect>
                                  </p:childTnLst>
                                </p:cTn>
                              </p:par>
                              <p:par>
                                <p:cTn id="11" presetID="10" presetClass="entr" presetSubtype="0" fill="hold" nodeType="withEffect">
                                  <p:stCondLst>
                                    <p:cond delay="0"/>
                                  </p:stCondLst>
                                  <p:childTnLst>
                                    <p:set>
                                      <p:cBhvr>
                                        <p:cTn id="12" dur="1" fill="hold">
                                          <p:stCondLst>
                                            <p:cond delay="0"/>
                                          </p:stCondLst>
                                        </p:cTn>
                                        <p:tgtEl>
                                          <p:spTgt spid="75"/>
                                        </p:tgtEl>
                                        <p:attrNameLst>
                                          <p:attrName>style.visibility</p:attrName>
                                        </p:attrNameLst>
                                      </p:cBhvr>
                                      <p:to>
                                        <p:strVal val="visible"/>
                                      </p:to>
                                    </p:set>
                                    <p:animEffect transition="in" filter="fade">
                                      <p:cBhvr>
                                        <p:cTn id="13"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7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5E644F1-FD69-3283-4D42-2472FED065A7}"/>
              </a:ext>
            </a:extLst>
          </p:cNvPr>
          <p:cNvSpPr/>
          <p:nvPr/>
        </p:nvSpPr>
        <p:spPr>
          <a:xfrm>
            <a:off x="257908" y="234974"/>
            <a:ext cx="3584949" cy="400111"/>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4">
            <a:extLst>
              <a:ext uri="{FF2B5EF4-FFF2-40B4-BE49-F238E27FC236}">
                <a16:creationId xmlns:a16="http://schemas.microsoft.com/office/drawing/2014/main" id="{3303EE26-0FD1-7C05-6BDC-527181078BD9}"/>
              </a:ext>
            </a:extLst>
          </p:cNvPr>
          <p:cNvSpPr txBox="1"/>
          <p:nvPr/>
        </p:nvSpPr>
        <p:spPr>
          <a:xfrm>
            <a:off x="257908" y="222299"/>
            <a:ext cx="3613978"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and How It works</a:t>
            </a:r>
            <a:endParaRPr lang="vi-VN" sz="2000" dirty="0">
              <a:solidFill>
                <a:schemeClr val="bg1"/>
              </a:solidFill>
              <a:latin typeface="SF Compact Display Black" panose="02000000000000000000" pitchFamily="50" charset="0"/>
            </a:endParaRPr>
          </a:p>
        </p:txBody>
      </p:sp>
      <p:sp>
        <p:nvSpPr>
          <p:cNvPr id="70" name="TextBox 69">
            <a:extLst>
              <a:ext uri="{FF2B5EF4-FFF2-40B4-BE49-F238E27FC236}">
                <a16:creationId xmlns:a16="http://schemas.microsoft.com/office/drawing/2014/main" id="{4140D57F-105B-72FF-ED85-48698FC48044}"/>
              </a:ext>
            </a:extLst>
          </p:cNvPr>
          <p:cNvSpPr txBox="1"/>
          <p:nvPr/>
        </p:nvSpPr>
        <p:spPr>
          <a:xfrm>
            <a:off x="181292" y="779252"/>
            <a:ext cx="9641766" cy="461665"/>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Suppose we have a message </a:t>
            </a:r>
            <a:r>
              <a:rPr lang="en-US" sz="2400" b="1" dirty="0">
                <a:solidFill>
                  <a:schemeClr val="bg1">
                    <a:lumMod val="85000"/>
                  </a:schemeClr>
                </a:solidFill>
                <a:latin typeface="SF Compact Display" panose="02000000000000000000" pitchFamily="50" charset="0"/>
              </a:rPr>
              <a:t>“ACT” </a:t>
            </a:r>
            <a:r>
              <a:rPr lang="en-US" sz="2400" dirty="0">
                <a:solidFill>
                  <a:schemeClr val="bg1">
                    <a:lumMod val="85000"/>
                  </a:schemeClr>
                </a:solidFill>
                <a:latin typeface="SF Compact Display" panose="02000000000000000000" pitchFamily="50" charset="0"/>
              </a:rPr>
              <a:t>with a given key size is 3x3 as below</a:t>
            </a:r>
            <a:endParaRPr lang="vi-VN" sz="2400" dirty="0">
              <a:solidFill>
                <a:schemeClr val="bg1">
                  <a:lumMod val="85000"/>
                </a:schemeClr>
              </a:solidFill>
              <a:latin typeface="SF Compact Display" panose="02000000000000000000" pitchFamily="50" charset="0"/>
            </a:endParaRPr>
          </a:p>
        </p:txBody>
      </p:sp>
      <p:sp>
        <p:nvSpPr>
          <p:cNvPr id="17" name="Rectangle: Rounded Corners 16">
            <a:extLst>
              <a:ext uri="{FF2B5EF4-FFF2-40B4-BE49-F238E27FC236}">
                <a16:creationId xmlns:a16="http://schemas.microsoft.com/office/drawing/2014/main" id="{2A089523-327C-2F98-9501-6FCFEDAF88B7}"/>
              </a:ext>
            </a:extLst>
          </p:cNvPr>
          <p:cNvSpPr/>
          <p:nvPr/>
        </p:nvSpPr>
        <p:spPr>
          <a:xfrm>
            <a:off x="181292" y="1587297"/>
            <a:ext cx="3202028"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extBox 13">
            <a:extLst>
              <a:ext uri="{FF2B5EF4-FFF2-40B4-BE49-F238E27FC236}">
                <a16:creationId xmlns:a16="http://schemas.microsoft.com/office/drawing/2014/main" id="{250B94A8-DABA-A3B2-3853-D07AFC07BAE3}"/>
              </a:ext>
            </a:extLst>
          </p:cNvPr>
          <p:cNvSpPr txBox="1"/>
          <p:nvPr/>
        </p:nvSpPr>
        <p:spPr>
          <a:xfrm>
            <a:off x="378336" y="1683073"/>
            <a:ext cx="1997170"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ENCRYPTED:</a:t>
            </a:r>
          </a:p>
        </p:txBody>
      </p:sp>
      <p:sp>
        <p:nvSpPr>
          <p:cNvPr id="16" name="TextBox 15">
            <a:extLst>
              <a:ext uri="{FF2B5EF4-FFF2-40B4-BE49-F238E27FC236}">
                <a16:creationId xmlns:a16="http://schemas.microsoft.com/office/drawing/2014/main" id="{3CDF485E-9594-0457-92D3-F66B1261C3EE}"/>
              </a:ext>
            </a:extLst>
          </p:cNvPr>
          <p:cNvSpPr txBox="1"/>
          <p:nvPr/>
        </p:nvSpPr>
        <p:spPr>
          <a:xfrm>
            <a:off x="2469052" y="1729240"/>
            <a:ext cx="660069"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POH</a:t>
            </a:r>
            <a:endParaRPr lang="vi-VN" dirty="0">
              <a:solidFill>
                <a:schemeClr val="bg1"/>
              </a:solidFill>
              <a:latin typeface="SF Compact Display Heavy" panose="02000000000000000000" pitchFamily="50" charset="0"/>
            </a:endParaRPr>
          </a:p>
        </p:txBody>
      </p:sp>
      <p:grpSp>
        <p:nvGrpSpPr>
          <p:cNvPr id="13" name="Group 12">
            <a:extLst>
              <a:ext uri="{FF2B5EF4-FFF2-40B4-BE49-F238E27FC236}">
                <a16:creationId xmlns:a16="http://schemas.microsoft.com/office/drawing/2014/main" id="{AADC1C27-9527-82F9-9583-B10FE8496EB5}"/>
              </a:ext>
            </a:extLst>
          </p:cNvPr>
          <p:cNvGrpSpPr/>
          <p:nvPr/>
        </p:nvGrpSpPr>
        <p:grpSpPr>
          <a:xfrm>
            <a:off x="257908" y="2806282"/>
            <a:ext cx="2388407" cy="1811206"/>
            <a:chOff x="257908" y="2806282"/>
            <a:chExt cx="2388407" cy="1811206"/>
          </a:xfrm>
        </p:grpSpPr>
        <p:sp>
          <p:nvSpPr>
            <p:cNvPr id="52" name="TextBox 51">
              <a:extLst>
                <a:ext uri="{FF2B5EF4-FFF2-40B4-BE49-F238E27FC236}">
                  <a16:creationId xmlns:a16="http://schemas.microsoft.com/office/drawing/2014/main" id="{FA30B2A5-A9D4-68E0-0395-E9C99A655961}"/>
                </a:ext>
              </a:extLst>
            </p:cNvPr>
            <p:cNvSpPr txBox="1"/>
            <p:nvPr/>
          </p:nvSpPr>
          <p:spPr>
            <a:xfrm>
              <a:off x="493408" y="2967553"/>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8</a:t>
              </a:r>
            </a:p>
          </p:txBody>
        </p:sp>
        <p:sp>
          <p:nvSpPr>
            <p:cNvPr id="58" name="TextBox 57">
              <a:extLst>
                <a:ext uri="{FF2B5EF4-FFF2-40B4-BE49-F238E27FC236}">
                  <a16:creationId xmlns:a16="http://schemas.microsoft.com/office/drawing/2014/main" id="{D206A231-CA2F-E11A-82C0-D6D030F86AF1}"/>
                </a:ext>
              </a:extLst>
            </p:cNvPr>
            <p:cNvSpPr txBox="1"/>
            <p:nvPr/>
          </p:nvSpPr>
          <p:spPr>
            <a:xfrm>
              <a:off x="1229862" y="2967553"/>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a:t>
              </a:r>
            </a:p>
          </p:txBody>
        </p:sp>
        <p:sp>
          <p:nvSpPr>
            <p:cNvPr id="64" name="TextBox 63">
              <a:extLst>
                <a:ext uri="{FF2B5EF4-FFF2-40B4-BE49-F238E27FC236}">
                  <a16:creationId xmlns:a16="http://schemas.microsoft.com/office/drawing/2014/main" id="{DFED41D6-5A44-CD4E-C50C-006865A0EA7A}"/>
                </a:ext>
              </a:extLst>
            </p:cNvPr>
            <p:cNvSpPr txBox="1"/>
            <p:nvPr/>
          </p:nvSpPr>
          <p:spPr>
            <a:xfrm>
              <a:off x="1966316" y="2967553"/>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10</a:t>
              </a:r>
              <a:endParaRPr lang="vi-VN" dirty="0">
                <a:solidFill>
                  <a:schemeClr val="bg1"/>
                </a:solidFill>
                <a:latin typeface="SF Compact Display Heavy" panose="02000000000000000000" pitchFamily="50" charset="0"/>
              </a:endParaRPr>
            </a:p>
          </p:txBody>
        </p:sp>
        <p:sp>
          <p:nvSpPr>
            <p:cNvPr id="65" name="TextBox 64">
              <a:extLst>
                <a:ext uri="{FF2B5EF4-FFF2-40B4-BE49-F238E27FC236}">
                  <a16:creationId xmlns:a16="http://schemas.microsoft.com/office/drawing/2014/main" id="{AB37A22B-2DC1-9746-DEF0-56DF0B0C339B}"/>
                </a:ext>
              </a:extLst>
            </p:cNvPr>
            <p:cNvSpPr txBox="1"/>
            <p:nvPr/>
          </p:nvSpPr>
          <p:spPr>
            <a:xfrm>
              <a:off x="493408" y="352721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21</a:t>
              </a:r>
            </a:p>
          </p:txBody>
        </p:sp>
        <p:sp>
          <p:nvSpPr>
            <p:cNvPr id="66" name="TextBox 65">
              <a:extLst>
                <a:ext uri="{FF2B5EF4-FFF2-40B4-BE49-F238E27FC236}">
                  <a16:creationId xmlns:a16="http://schemas.microsoft.com/office/drawing/2014/main" id="{F7E8F5F5-1117-F681-EEBB-D8E86560DC6E}"/>
                </a:ext>
              </a:extLst>
            </p:cNvPr>
            <p:cNvSpPr txBox="1"/>
            <p:nvPr/>
          </p:nvSpPr>
          <p:spPr>
            <a:xfrm>
              <a:off x="1229862" y="352721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8</a:t>
              </a:r>
            </a:p>
          </p:txBody>
        </p:sp>
        <p:sp>
          <p:nvSpPr>
            <p:cNvPr id="67" name="TextBox 66">
              <a:extLst>
                <a:ext uri="{FF2B5EF4-FFF2-40B4-BE49-F238E27FC236}">
                  <a16:creationId xmlns:a16="http://schemas.microsoft.com/office/drawing/2014/main" id="{382D3F52-7DF4-8E16-6EDF-555C093467C0}"/>
                </a:ext>
              </a:extLst>
            </p:cNvPr>
            <p:cNvSpPr txBox="1"/>
            <p:nvPr/>
          </p:nvSpPr>
          <p:spPr>
            <a:xfrm>
              <a:off x="1966316" y="352721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21</a:t>
              </a:r>
            </a:p>
          </p:txBody>
        </p:sp>
        <p:sp>
          <p:nvSpPr>
            <p:cNvPr id="68" name="TextBox 67">
              <a:extLst>
                <a:ext uri="{FF2B5EF4-FFF2-40B4-BE49-F238E27FC236}">
                  <a16:creationId xmlns:a16="http://schemas.microsoft.com/office/drawing/2014/main" id="{D2770F06-7D93-E4BC-AF41-217F4568F3AE}"/>
                </a:ext>
              </a:extLst>
            </p:cNvPr>
            <p:cNvSpPr txBox="1"/>
            <p:nvPr/>
          </p:nvSpPr>
          <p:spPr>
            <a:xfrm>
              <a:off x="493408" y="408688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21</a:t>
              </a:r>
            </a:p>
          </p:txBody>
        </p:sp>
        <p:sp>
          <p:nvSpPr>
            <p:cNvPr id="71" name="TextBox 70">
              <a:extLst>
                <a:ext uri="{FF2B5EF4-FFF2-40B4-BE49-F238E27FC236}">
                  <a16:creationId xmlns:a16="http://schemas.microsoft.com/office/drawing/2014/main" id="{FEF735A6-477E-D1E1-039A-6C5BBCBEB7B8}"/>
                </a:ext>
              </a:extLst>
            </p:cNvPr>
            <p:cNvSpPr txBox="1"/>
            <p:nvPr/>
          </p:nvSpPr>
          <p:spPr>
            <a:xfrm>
              <a:off x="1229862" y="408688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12</a:t>
              </a:r>
            </a:p>
          </p:txBody>
        </p:sp>
        <p:sp>
          <p:nvSpPr>
            <p:cNvPr id="72" name="TextBox 71">
              <a:extLst>
                <a:ext uri="{FF2B5EF4-FFF2-40B4-BE49-F238E27FC236}">
                  <a16:creationId xmlns:a16="http://schemas.microsoft.com/office/drawing/2014/main" id="{D8530C3F-8AE0-5A6E-FDE5-DB567532BCD4}"/>
                </a:ext>
              </a:extLst>
            </p:cNvPr>
            <p:cNvSpPr txBox="1"/>
            <p:nvPr/>
          </p:nvSpPr>
          <p:spPr>
            <a:xfrm>
              <a:off x="1966316" y="4086885"/>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18</a:t>
              </a:r>
            </a:p>
          </p:txBody>
        </p:sp>
        <p:sp>
          <p:nvSpPr>
            <p:cNvPr id="73" name="Double Bracket 72">
              <a:extLst>
                <a:ext uri="{FF2B5EF4-FFF2-40B4-BE49-F238E27FC236}">
                  <a16:creationId xmlns:a16="http://schemas.microsoft.com/office/drawing/2014/main" id="{DD839D25-ADF1-CDFA-44BC-8675F32D67DD}"/>
                </a:ext>
              </a:extLst>
            </p:cNvPr>
            <p:cNvSpPr/>
            <p:nvPr/>
          </p:nvSpPr>
          <p:spPr>
            <a:xfrm>
              <a:off x="257908" y="2806282"/>
              <a:ext cx="2388407" cy="1811206"/>
            </a:xfrm>
            <a:prstGeom prst="bracketPair">
              <a:avLst>
                <a:gd name="adj" fmla="val 6850"/>
              </a:avLst>
            </a:prstGeom>
            <a:ln w="38100">
              <a:solidFill>
                <a:schemeClr val="bg2">
                  <a:alpha val="98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grpSp>
        <p:nvGrpSpPr>
          <p:cNvPr id="3" name="Group 2">
            <a:extLst>
              <a:ext uri="{FF2B5EF4-FFF2-40B4-BE49-F238E27FC236}">
                <a16:creationId xmlns:a16="http://schemas.microsoft.com/office/drawing/2014/main" id="{B8CA7C41-D418-C24E-6950-150FCB5849AE}"/>
              </a:ext>
            </a:extLst>
          </p:cNvPr>
          <p:cNvGrpSpPr/>
          <p:nvPr/>
        </p:nvGrpSpPr>
        <p:grpSpPr>
          <a:xfrm>
            <a:off x="2938269" y="2806282"/>
            <a:ext cx="730199" cy="1811206"/>
            <a:chOff x="3053189" y="3971197"/>
            <a:chExt cx="730199" cy="1811206"/>
          </a:xfrm>
        </p:grpSpPr>
        <p:sp>
          <p:nvSpPr>
            <p:cNvPr id="4" name="TextBox 3">
              <a:extLst>
                <a:ext uri="{FF2B5EF4-FFF2-40B4-BE49-F238E27FC236}">
                  <a16:creationId xmlns:a16="http://schemas.microsoft.com/office/drawing/2014/main" id="{DBD3F50F-C8DE-2154-AAC2-79D944795154}"/>
                </a:ext>
              </a:extLst>
            </p:cNvPr>
            <p:cNvSpPr txBox="1"/>
            <p:nvPr/>
          </p:nvSpPr>
          <p:spPr>
            <a:xfrm>
              <a:off x="3227390" y="4132468"/>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6" name="TextBox 5">
              <a:extLst>
                <a:ext uri="{FF2B5EF4-FFF2-40B4-BE49-F238E27FC236}">
                  <a16:creationId xmlns:a16="http://schemas.microsoft.com/office/drawing/2014/main" id="{3B8F82D5-18C1-B09C-813F-1138E90884C1}"/>
                </a:ext>
              </a:extLst>
            </p:cNvPr>
            <p:cNvSpPr txBox="1"/>
            <p:nvPr/>
          </p:nvSpPr>
          <p:spPr>
            <a:xfrm>
              <a:off x="3227390" y="4692134"/>
              <a:ext cx="462452"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14</a:t>
              </a:r>
              <a:endParaRPr lang="vi-VN" dirty="0">
                <a:solidFill>
                  <a:schemeClr val="bg1"/>
                </a:solidFill>
                <a:latin typeface="SF Compact Display Heavy" panose="02000000000000000000" pitchFamily="50" charset="0"/>
              </a:endParaRPr>
            </a:p>
          </p:txBody>
        </p:sp>
        <p:sp>
          <p:nvSpPr>
            <p:cNvPr id="7" name="TextBox 6">
              <a:extLst>
                <a:ext uri="{FF2B5EF4-FFF2-40B4-BE49-F238E27FC236}">
                  <a16:creationId xmlns:a16="http://schemas.microsoft.com/office/drawing/2014/main" id="{035F1BC0-B0EB-B771-67EE-7951DA2B3D8F}"/>
                </a:ext>
              </a:extLst>
            </p:cNvPr>
            <p:cNvSpPr txBox="1"/>
            <p:nvPr/>
          </p:nvSpPr>
          <p:spPr>
            <a:xfrm>
              <a:off x="3227389" y="5251800"/>
              <a:ext cx="555999"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7</a:t>
              </a:r>
            </a:p>
          </p:txBody>
        </p:sp>
        <p:sp>
          <p:nvSpPr>
            <p:cNvPr id="8" name="Double Bracket 7">
              <a:extLst>
                <a:ext uri="{FF2B5EF4-FFF2-40B4-BE49-F238E27FC236}">
                  <a16:creationId xmlns:a16="http://schemas.microsoft.com/office/drawing/2014/main" id="{27DC14EB-CE33-7828-48CE-B18381801F1F}"/>
                </a:ext>
              </a:extLst>
            </p:cNvPr>
            <p:cNvSpPr/>
            <p:nvPr/>
          </p:nvSpPr>
          <p:spPr>
            <a:xfrm>
              <a:off x="3053189" y="3971197"/>
              <a:ext cx="730199" cy="1811206"/>
            </a:xfrm>
            <a:prstGeom prst="bracketPair">
              <a:avLst>
                <a:gd name="adj" fmla="val 15546"/>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9" name="TextBox 8">
            <a:extLst>
              <a:ext uri="{FF2B5EF4-FFF2-40B4-BE49-F238E27FC236}">
                <a16:creationId xmlns:a16="http://schemas.microsoft.com/office/drawing/2014/main" id="{5136A196-6355-4970-3DDF-E054C5D68585}"/>
              </a:ext>
            </a:extLst>
          </p:cNvPr>
          <p:cNvSpPr txBox="1"/>
          <p:nvPr/>
        </p:nvSpPr>
        <p:spPr>
          <a:xfrm>
            <a:off x="4048799" y="296901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P</a:t>
            </a:r>
          </a:p>
        </p:txBody>
      </p:sp>
      <p:sp>
        <p:nvSpPr>
          <p:cNvPr id="10" name="TextBox 9">
            <a:extLst>
              <a:ext uri="{FF2B5EF4-FFF2-40B4-BE49-F238E27FC236}">
                <a16:creationId xmlns:a16="http://schemas.microsoft.com/office/drawing/2014/main" id="{778CD12B-9645-7211-CBD6-01B054B4013B}"/>
              </a:ext>
            </a:extLst>
          </p:cNvPr>
          <p:cNvSpPr txBox="1"/>
          <p:nvPr/>
        </p:nvSpPr>
        <p:spPr>
          <a:xfrm>
            <a:off x="4048799" y="3528683"/>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O</a:t>
            </a:r>
          </a:p>
        </p:txBody>
      </p:sp>
      <p:sp>
        <p:nvSpPr>
          <p:cNvPr id="11" name="TextBox 10">
            <a:extLst>
              <a:ext uri="{FF2B5EF4-FFF2-40B4-BE49-F238E27FC236}">
                <a16:creationId xmlns:a16="http://schemas.microsoft.com/office/drawing/2014/main" id="{E777736B-D998-2F67-2B0C-818FC31D7D75}"/>
              </a:ext>
            </a:extLst>
          </p:cNvPr>
          <p:cNvSpPr txBox="1"/>
          <p:nvPr/>
        </p:nvSpPr>
        <p:spPr>
          <a:xfrm>
            <a:off x="4048799" y="4088349"/>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H</a:t>
            </a:r>
          </a:p>
        </p:txBody>
      </p:sp>
      <p:sp>
        <p:nvSpPr>
          <p:cNvPr id="15" name="Equals 14">
            <a:extLst>
              <a:ext uri="{FF2B5EF4-FFF2-40B4-BE49-F238E27FC236}">
                <a16:creationId xmlns:a16="http://schemas.microsoft.com/office/drawing/2014/main" id="{FBFC9573-28F0-D98B-D191-A6DB94EA6830}"/>
              </a:ext>
            </a:extLst>
          </p:cNvPr>
          <p:cNvSpPr/>
          <p:nvPr/>
        </p:nvSpPr>
        <p:spPr>
          <a:xfrm>
            <a:off x="4026341" y="3342326"/>
            <a:ext cx="484909" cy="750000"/>
          </a:xfrm>
          <a:prstGeom prst="mathEqual">
            <a:avLst>
              <a:gd name="adj1" fmla="val 5047"/>
              <a:gd name="adj2" fmla="val 1914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9" name="TextBox 18">
            <a:extLst>
              <a:ext uri="{FF2B5EF4-FFF2-40B4-BE49-F238E27FC236}">
                <a16:creationId xmlns:a16="http://schemas.microsoft.com/office/drawing/2014/main" id="{7702CC72-712D-7BC2-672C-EC8FDA9F9D01}"/>
              </a:ext>
            </a:extLst>
          </p:cNvPr>
          <p:cNvSpPr txBox="1"/>
          <p:nvPr/>
        </p:nvSpPr>
        <p:spPr>
          <a:xfrm>
            <a:off x="5043324" y="2967553"/>
            <a:ext cx="65063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260</a:t>
            </a:r>
            <a:endParaRPr lang="vi-VN" dirty="0">
              <a:solidFill>
                <a:schemeClr val="bg1"/>
              </a:solidFill>
              <a:latin typeface="SF Compact Display Heavy" panose="02000000000000000000" pitchFamily="50" charset="0"/>
            </a:endParaRPr>
          </a:p>
        </p:txBody>
      </p:sp>
      <p:sp>
        <p:nvSpPr>
          <p:cNvPr id="20" name="TextBox 19">
            <a:extLst>
              <a:ext uri="{FF2B5EF4-FFF2-40B4-BE49-F238E27FC236}">
                <a16:creationId xmlns:a16="http://schemas.microsoft.com/office/drawing/2014/main" id="{325188E2-3536-AC09-07BA-99E267519047}"/>
              </a:ext>
            </a:extLst>
          </p:cNvPr>
          <p:cNvSpPr txBox="1"/>
          <p:nvPr/>
        </p:nvSpPr>
        <p:spPr>
          <a:xfrm>
            <a:off x="5043324" y="3527219"/>
            <a:ext cx="65063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574</a:t>
            </a:r>
            <a:endParaRPr lang="vi-VN" dirty="0">
              <a:solidFill>
                <a:schemeClr val="bg1"/>
              </a:solidFill>
              <a:latin typeface="SF Compact Display Heavy" panose="02000000000000000000" pitchFamily="50" charset="0"/>
            </a:endParaRPr>
          </a:p>
        </p:txBody>
      </p:sp>
      <p:sp>
        <p:nvSpPr>
          <p:cNvPr id="21" name="TextBox 20">
            <a:extLst>
              <a:ext uri="{FF2B5EF4-FFF2-40B4-BE49-F238E27FC236}">
                <a16:creationId xmlns:a16="http://schemas.microsoft.com/office/drawing/2014/main" id="{4D7054E1-8C85-9EB5-4E52-50C1FB4A673B}"/>
              </a:ext>
            </a:extLst>
          </p:cNvPr>
          <p:cNvSpPr txBox="1"/>
          <p:nvPr/>
        </p:nvSpPr>
        <p:spPr>
          <a:xfrm>
            <a:off x="5043323" y="4086885"/>
            <a:ext cx="65063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539</a:t>
            </a:r>
          </a:p>
        </p:txBody>
      </p:sp>
      <p:sp>
        <p:nvSpPr>
          <p:cNvPr id="22" name="Double Bracket 21">
            <a:extLst>
              <a:ext uri="{FF2B5EF4-FFF2-40B4-BE49-F238E27FC236}">
                <a16:creationId xmlns:a16="http://schemas.microsoft.com/office/drawing/2014/main" id="{2F47A0BD-F178-3D0E-8443-D6DE3F2828CD}"/>
              </a:ext>
            </a:extLst>
          </p:cNvPr>
          <p:cNvSpPr/>
          <p:nvPr/>
        </p:nvSpPr>
        <p:spPr>
          <a:xfrm>
            <a:off x="4869123" y="2806282"/>
            <a:ext cx="999032" cy="1811206"/>
          </a:xfrm>
          <a:prstGeom prst="bracketPair">
            <a:avLst>
              <a:gd name="adj" fmla="val 15546"/>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nvGrpSpPr>
          <p:cNvPr id="23" name="Group 22">
            <a:extLst>
              <a:ext uri="{FF2B5EF4-FFF2-40B4-BE49-F238E27FC236}">
                <a16:creationId xmlns:a16="http://schemas.microsoft.com/office/drawing/2014/main" id="{A2D4B13B-A344-A929-15D4-4048E57FA3B7}"/>
              </a:ext>
            </a:extLst>
          </p:cNvPr>
          <p:cNvGrpSpPr/>
          <p:nvPr/>
        </p:nvGrpSpPr>
        <p:grpSpPr>
          <a:xfrm>
            <a:off x="6703710" y="2806282"/>
            <a:ext cx="730200" cy="1811206"/>
            <a:chOff x="4284877" y="3820770"/>
            <a:chExt cx="730200" cy="1811206"/>
          </a:xfrm>
        </p:grpSpPr>
        <p:sp>
          <p:nvSpPr>
            <p:cNvPr id="24" name="TextBox 23">
              <a:extLst>
                <a:ext uri="{FF2B5EF4-FFF2-40B4-BE49-F238E27FC236}">
                  <a16:creationId xmlns:a16="http://schemas.microsoft.com/office/drawing/2014/main" id="{7D8B854E-00AC-57B7-15FC-D94C12BB5760}"/>
                </a:ext>
              </a:extLst>
            </p:cNvPr>
            <p:cNvSpPr txBox="1"/>
            <p:nvPr/>
          </p:nvSpPr>
          <p:spPr>
            <a:xfrm>
              <a:off x="4459078" y="3982041"/>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0</a:t>
              </a:r>
            </a:p>
          </p:txBody>
        </p:sp>
        <p:sp>
          <p:nvSpPr>
            <p:cNvPr id="27" name="TextBox 26">
              <a:extLst>
                <a:ext uri="{FF2B5EF4-FFF2-40B4-BE49-F238E27FC236}">
                  <a16:creationId xmlns:a16="http://schemas.microsoft.com/office/drawing/2014/main" id="{27C1B253-E91E-BFCE-D972-C3B11AA8ABA2}"/>
                </a:ext>
              </a:extLst>
            </p:cNvPr>
            <p:cNvSpPr txBox="1"/>
            <p:nvPr/>
          </p:nvSpPr>
          <p:spPr>
            <a:xfrm>
              <a:off x="4459078" y="454170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a:t>
              </a:r>
            </a:p>
          </p:txBody>
        </p:sp>
        <p:sp>
          <p:nvSpPr>
            <p:cNvPr id="28" name="TextBox 27">
              <a:extLst>
                <a:ext uri="{FF2B5EF4-FFF2-40B4-BE49-F238E27FC236}">
                  <a16:creationId xmlns:a16="http://schemas.microsoft.com/office/drawing/2014/main" id="{408B24CF-321A-7B0B-6798-FFDD23B2C060}"/>
                </a:ext>
              </a:extLst>
            </p:cNvPr>
            <p:cNvSpPr txBox="1"/>
            <p:nvPr/>
          </p:nvSpPr>
          <p:spPr>
            <a:xfrm>
              <a:off x="4459078" y="5101373"/>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19</a:t>
              </a:r>
            </a:p>
          </p:txBody>
        </p:sp>
        <p:sp>
          <p:nvSpPr>
            <p:cNvPr id="29" name="Double Bracket 28">
              <a:extLst>
                <a:ext uri="{FF2B5EF4-FFF2-40B4-BE49-F238E27FC236}">
                  <a16:creationId xmlns:a16="http://schemas.microsoft.com/office/drawing/2014/main" id="{5A7D9942-8DEB-E988-5159-8B0EB5A1CE43}"/>
                </a:ext>
              </a:extLst>
            </p:cNvPr>
            <p:cNvSpPr/>
            <p:nvPr/>
          </p:nvSpPr>
          <p:spPr>
            <a:xfrm>
              <a:off x="4284877" y="3820770"/>
              <a:ext cx="730200" cy="1811206"/>
            </a:xfrm>
            <a:prstGeom prst="bracketPair">
              <a:avLst>
                <a:gd name="adj" fmla="val 15546"/>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sp>
        <p:nvSpPr>
          <p:cNvPr id="33" name="Equals 32">
            <a:extLst>
              <a:ext uri="{FF2B5EF4-FFF2-40B4-BE49-F238E27FC236}">
                <a16:creationId xmlns:a16="http://schemas.microsoft.com/office/drawing/2014/main" id="{9B032D97-B7B5-F316-BA1B-4143ABC8CB7F}"/>
              </a:ext>
            </a:extLst>
          </p:cNvPr>
          <p:cNvSpPr/>
          <p:nvPr/>
        </p:nvSpPr>
        <p:spPr>
          <a:xfrm>
            <a:off x="6063447" y="3335484"/>
            <a:ext cx="484909" cy="750000"/>
          </a:xfrm>
          <a:prstGeom prst="mathEqual">
            <a:avLst>
              <a:gd name="adj1" fmla="val 5047"/>
              <a:gd name="adj2" fmla="val 1914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46" name="TextBox 45">
            <a:extLst>
              <a:ext uri="{FF2B5EF4-FFF2-40B4-BE49-F238E27FC236}">
                <a16:creationId xmlns:a16="http://schemas.microsoft.com/office/drawing/2014/main" id="{4F96ACA7-0B1F-7D3D-AAB9-C0812539DFDF}"/>
              </a:ext>
            </a:extLst>
          </p:cNvPr>
          <p:cNvSpPr txBox="1"/>
          <p:nvPr/>
        </p:nvSpPr>
        <p:spPr>
          <a:xfrm>
            <a:off x="7609396" y="3527219"/>
            <a:ext cx="1320138"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 </a:t>
            </a:r>
            <a:r>
              <a:rPr lang="vi-VN" dirty="0" err="1">
                <a:solidFill>
                  <a:schemeClr val="bg1"/>
                </a:solidFill>
                <a:latin typeface="SF Compact Display Heavy" panose="02000000000000000000" pitchFamily="50" charset="0"/>
              </a:rPr>
              <a:t>mod</a:t>
            </a:r>
            <a:r>
              <a:rPr lang="vi-VN" dirty="0">
                <a:solidFill>
                  <a:schemeClr val="bg1"/>
                </a:solidFill>
                <a:latin typeface="SF Compact Display Heavy" panose="02000000000000000000" pitchFamily="50" charset="0"/>
              </a:rPr>
              <a:t> 26 )</a:t>
            </a:r>
          </a:p>
        </p:txBody>
      </p:sp>
      <p:sp>
        <p:nvSpPr>
          <p:cNvPr id="47" name="Rectangle: Rounded Corners 46">
            <a:extLst>
              <a:ext uri="{FF2B5EF4-FFF2-40B4-BE49-F238E27FC236}">
                <a16:creationId xmlns:a16="http://schemas.microsoft.com/office/drawing/2014/main" id="{B000FF08-5D64-9A50-6A9B-5C49FA572DCC}"/>
              </a:ext>
            </a:extLst>
          </p:cNvPr>
          <p:cNvSpPr/>
          <p:nvPr/>
        </p:nvSpPr>
        <p:spPr>
          <a:xfrm>
            <a:off x="4469809" y="5448870"/>
            <a:ext cx="3202028" cy="653216"/>
          </a:xfrm>
          <a:prstGeom prst="roundRect">
            <a:avLst>
              <a:gd name="adj" fmla="val 19066"/>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TextBox 47">
            <a:extLst>
              <a:ext uri="{FF2B5EF4-FFF2-40B4-BE49-F238E27FC236}">
                <a16:creationId xmlns:a16="http://schemas.microsoft.com/office/drawing/2014/main" id="{D02D513F-CDD6-B4DB-04BD-02AD9BE7A733}"/>
              </a:ext>
            </a:extLst>
          </p:cNvPr>
          <p:cNvSpPr txBox="1"/>
          <p:nvPr/>
        </p:nvSpPr>
        <p:spPr>
          <a:xfrm>
            <a:off x="4666853" y="5544646"/>
            <a:ext cx="1997170" cy="461665"/>
          </a:xfrm>
          <a:prstGeom prst="rect">
            <a:avLst/>
          </a:prstGeom>
          <a:noFill/>
        </p:spPr>
        <p:txBody>
          <a:bodyPr wrap="square" rtlCol="0">
            <a:spAutoFit/>
          </a:bodyPr>
          <a:lstStyle/>
          <a:p>
            <a:r>
              <a:rPr lang="vi-VN" sz="2400" dirty="0">
                <a:solidFill>
                  <a:srgbClr val="8096F6"/>
                </a:solidFill>
                <a:latin typeface="SF Compact Display Heavy" panose="02000000000000000000" pitchFamily="50" charset="0"/>
              </a:rPr>
              <a:t>DECRYPTED:</a:t>
            </a:r>
          </a:p>
        </p:txBody>
      </p:sp>
      <p:sp>
        <p:nvSpPr>
          <p:cNvPr id="50" name="TextBox 49">
            <a:extLst>
              <a:ext uri="{FF2B5EF4-FFF2-40B4-BE49-F238E27FC236}">
                <a16:creationId xmlns:a16="http://schemas.microsoft.com/office/drawing/2014/main" id="{CEC69570-5C28-5F30-7000-397B9E5613BD}"/>
              </a:ext>
            </a:extLst>
          </p:cNvPr>
          <p:cNvSpPr txBox="1"/>
          <p:nvPr/>
        </p:nvSpPr>
        <p:spPr>
          <a:xfrm>
            <a:off x="6757569" y="5590813"/>
            <a:ext cx="660069"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ACT</a:t>
            </a:r>
          </a:p>
        </p:txBody>
      </p:sp>
      <p:cxnSp>
        <p:nvCxnSpPr>
          <p:cNvPr id="53" name="Straight Connector 52">
            <a:extLst>
              <a:ext uri="{FF2B5EF4-FFF2-40B4-BE49-F238E27FC236}">
                <a16:creationId xmlns:a16="http://schemas.microsoft.com/office/drawing/2014/main" id="{ABEFF0F5-81FC-E5E0-C6C1-91972D8F97CD}"/>
              </a:ext>
            </a:extLst>
          </p:cNvPr>
          <p:cNvCxnSpPr>
            <a:cxnSpLocks/>
          </p:cNvCxnSpPr>
          <p:nvPr/>
        </p:nvCxnSpPr>
        <p:spPr>
          <a:xfrm>
            <a:off x="6731292" y="4805988"/>
            <a:ext cx="67534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040A84B2-5FF3-2FAD-5FE3-978352B7CF6B}"/>
              </a:ext>
            </a:extLst>
          </p:cNvPr>
          <p:cNvCxnSpPr>
            <a:cxnSpLocks/>
          </p:cNvCxnSpPr>
          <p:nvPr/>
        </p:nvCxnSpPr>
        <p:spPr>
          <a:xfrm>
            <a:off x="7068966" y="4805988"/>
            <a:ext cx="0" cy="592306"/>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48846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9"/>
                                        </p:tgtEl>
                                      </p:cBhvr>
                                    </p:animEffect>
                                    <p:set>
                                      <p:cBhvr>
                                        <p:cTn id="21" dur="1" fill="hold">
                                          <p:stCondLst>
                                            <p:cond delay="249"/>
                                          </p:stCondLst>
                                        </p:cTn>
                                        <p:tgtEl>
                                          <p:spTgt spid="9"/>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250"/>
                                        <p:tgtEl>
                                          <p:spTgt spid="10"/>
                                        </p:tgtEl>
                                      </p:cBhvr>
                                    </p:animEffect>
                                    <p:set>
                                      <p:cBhvr>
                                        <p:cTn id="24" dur="1" fill="hold">
                                          <p:stCondLst>
                                            <p:cond delay="249"/>
                                          </p:stCondLst>
                                        </p:cTn>
                                        <p:tgtEl>
                                          <p:spTgt spid="10"/>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250"/>
                                        <p:tgtEl>
                                          <p:spTgt spid="11"/>
                                        </p:tgtEl>
                                      </p:cBhvr>
                                    </p:animEffect>
                                    <p:set>
                                      <p:cBhvr>
                                        <p:cTn id="27" dur="1" fill="hold">
                                          <p:stCondLst>
                                            <p:cond delay="249"/>
                                          </p:stCondLst>
                                        </p:cTn>
                                        <p:tgtEl>
                                          <p:spTgt spid="11"/>
                                        </p:tgtEl>
                                        <p:attrNameLst>
                                          <p:attrName>style.visibility</p:attrName>
                                        </p:attrNameLst>
                                      </p:cBhvr>
                                      <p:to>
                                        <p:strVal val="hidden"/>
                                      </p:to>
                                    </p:set>
                                  </p:childTnLst>
                                </p:cTn>
                              </p:par>
                            </p:childTnLst>
                          </p:cTn>
                        </p:par>
                        <p:par>
                          <p:cTn id="28" fill="hold">
                            <p:stCondLst>
                              <p:cond delay="250"/>
                            </p:stCondLst>
                            <p:childTnLst>
                              <p:par>
                                <p:cTn id="29" presetID="10" presetClass="entr" presetSubtype="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250"/>
                                        <p:tgtEl>
                                          <p:spTgt spid="15"/>
                                        </p:tgtEl>
                                      </p:cBhvr>
                                    </p:animEffect>
                                  </p:childTnLst>
                                </p:cTn>
                              </p:par>
                            </p:childTnLst>
                          </p:cTn>
                        </p:par>
                        <p:par>
                          <p:cTn id="32" fill="hold">
                            <p:stCondLst>
                              <p:cond delay="500"/>
                            </p:stCondLst>
                            <p:childTnLst>
                              <p:par>
                                <p:cTn id="33" presetID="10" presetClass="entr" presetSubtype="0"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500"/>
                                        <p:tgtEl>
                                          <p:spTgt spid="2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500"/>
                                        <p:tgtEl>
                                          <p:spTgt spid="33"/>
                                        </p:tgtEl>
                                      </p:cBhvr>
                                    </p:animEffect>
                                  </p:childTnLst>
                                </p:cTn>
                              </p:par>
                              <p:par>
                                <p:cTn id="48" presetID="10" presetClass="entr" presetSubtype="0" fill="hold" nodeType="with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6"/>
                                        </p:tgtEl>
                                        <p:attrNameLst>
                                          <p:attrName>style.visibility</p:attrName>
                                        </p:attrNameLst>
                                      </p:cBhvr>
                                      <p:to>
                                        <p:strVal val="visible"/>
                                      </p:to>
                                    </p:set>
                                    <p:animEffect transition="in" filter="fade">
                                      <p:cBhvr>
                                        <p:cTn id="53" dur="500"/>
                                        <p:tgtEl>
                                          <p:spTgt spid="46"/>
                                        </p:tgtEl>
                                      </p:cBhvr>
                                    </p:animEffect>
                                  </p:childTnLst>
                                </p:cTn>
                              </p:par>
                            </p:childTnLst>
                          </p:cTn>
                        </p:par>
                        <p:par>
                          <p:cTn id="54" fill="hold">
                            <p:stCondLst>
                              <p:cond delay="1000"/>
                            </p:stCondLst>
                            <p:childTnLst>
                              <p:par>
                                <p:cTn id="55" presetID="16" presetClass="entr" presetSubtype="37" fill="hold" nodeType="afterEffect">
                                  <p:stCondLst>
                                    <p:cond delay="0"/>
                                  </p:stCondLst>
                                  <p:childTnLst>
                                    <p:set>
                                      <p:cBhvr>
                                        <p:cTn id="56" dur="1" fill="hold">
                                          <p:stCondLst>
                                            <p:cond delay="0"/>
                                          </p:stCondLst>
                                        </p:cTn>
                                        <p:tgtEl>
                                          <p:spTgt spid="53"/>
                                        </p:tgtEl>
                                        <p:attrNameLst>
                                          <p:attrName>style.visibility</p:attrName>
                                        </p:attrNameLst>
                                      </p:cBhvr>
                                      <p:to>
                                        <p:strVal val="visible"/>
                                      </p:to>
                                    </p:set>
                                    <p:animEffect transition="in" filter="barn(outVertical)">
                                      <p:cBhvr>
                                        <p:cTn id="57" dur="500"/>
                                        <p:tgtEl>
                                          <p:spTgt spid="53"/>
                                        </p:tgtEl>
                                      </p:cBhvr>
                                    </p:animEffect>
                                  </p:childTnLst>
                                </p:cTn>
                              </p:par>
                              <p:par>
                                <p:cTn id="58" presetID="22" presetClass="entr" presetSubtype="1" fill="hold" nodeType="withEffect">
                                  <p:stCondLst>
                                    <p:cond delay="100"/>
                                  </p:stCondLst>
                                  <p:childTnLst>
                                    <p:set>
                                      <p:cBhvr>
                                        <p:cTn id="59" dur="1" fill="hold">
                                          <p:stCondLst>
                                            <p:cond delay="0"/>
                                          </p:stCondLst>
                                        </p:cTn>
                                        <p:tgtEl>
                                          <p:spTgt spid="54"/>
                                        </p:tgtEl>
                                        <p:attrNameLst>
                                          <p:attrName>style.visibility</p:attrName>
                                        </p:attrNameLst>
                                      </p:cBhvr>
                                      <p:to>
                                        <p:strVal val="visible"/>
                                      </p:to>
                                    </p:set>
                                    <p:animEffect transition="in" filter="wipe(up)">
                                      <p:cBhvr>
                                        <p:cTn id="60" dur="500"/>
                                        <p:tgtEl>
                                          <p:spTgt spid="54"/>
                                        </p:tgtEl>
                                      </p:cBhvr>
                                    </p:animEffect>
                                  </p:childTnLst>
                                </p:cTn>
                              </p:par>
                            </p:childTnLst>
                          </p:cTn>
                        </p:par>
                        <p:par>
                          <p:cTn id="61" fill="hold">
                            <p:stCondLst>
                              <p:cond delay="1600"/>
                            </p:stCondLst>
                            <p:childTnLst>
                              <p:par>
                                <p:cTn id="62" presetID="10" presetClass="entr" presetSubtype="0" fill="hold" grpId="0" nodeType="after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fade">
                                      <p:cBhvr>
                                        <p:cTn id="64" dur="500"/>
                                        <p:tgtEl>
                                          <p:spTgt spid="4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8"/>
                                        </p:tgtEl>
                                        <p:attrNameLst>
                                          <p:attrName>style.visibility</p:attrName>
                                        </p:attrNameLst>
                                      </p:cBhvr>
                                      <p:to>
                                        <p:strVal val="visible"/>
                                      </p:to>
                                    </p:set>
                                    <p:animEffect transition="in" filter="fade">
                                      <p:cBhvr>
                                        <p:cTn id="67" dur="500"/>
                                        <p:tgtEl>
                                          <p:spTgt spid="48"/>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0"/>
                                        </p:tgtEl>
                                        <p:attrNameLst>
                                          <p:attrName>style.visibility</p:attrName>
                                        </p:attrNameLst>
                                      </p:cBhvr>
                                      <p:to>
                                        <p:strVal val="visible"/>
                                      </p:to>
                                    </p:set>
                                    <p:animEffect transition="in" filter="fade">
                                      <p:cBhvr>
                                        <p:cTn id="70"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0" grpId="0"/>
      <p:bldP spid="10" grpId="1"/>
      <p:bldP spid="11" grpId="0"/>
      <p:bldP spid="11" grpId="1"/>
      <p:bldP spid="15" grpId="0" animBg="1"/>
      <p:bldP spid="19" grpId="0"/>
      <p:bldP spid="20" grpId="0"/>
      <p:bldP spid="21" grpId="0"/>
      <p:bldP spid="22" grpId="0" animBg="1"/>
      <p:bldP spid="33" grpId="0" animBg="1"/>
      <p:bldP spid="46" grpId="0"/>
      <p:bldP spid="47" grpId="0" animBg="1"/>
      <p:bldP spid="48" grpId="0"/>
      <p:bldP spid="50"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DF2ED713-F754-55C5-8070-C8425370A28D}"/>
              </a:ext>
            </a:extLst>
          </p:cNvPr>
          <p:cNvSpPr/>
          <p:nvPr/>
        </p:nvSpPr>
        <p:spPr>
          <a:xfrm>
            <a:off x="6230922" y="2674427"/>
            <a:ext cx="4196446"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4" name="TextBox 3">
            <a:extLst>
              <a:ext uri="{FF2B5EF4-FFF2-40B4-BE49-F238E27FC236}">
                <a16:creationId xmlns:a16="http://schemas.microsoft.com/office/drawing/2014/main" id="{F6F00000-2B47-3DD6-5618-E104977876B9}"/>
              </a:ext>
            </a:extLst>
          </p:cNvPr>
          <p:cNvSpPr txBox="1"/>
          <p:nvPr/>
        </p:nvSpPr>
        <p:spPr>
          <a:xfrm>
            <a:off x="1050974" y="2875002"/>
            <a:ext cx="4013395" cy="1107996"/>
          </a:xfrm>
          <a:prstGeom prst="rect">
            <a:avLst/>
          </a:prstGeom>
          <a:noFill/>
          <a:effectLst>
            <a:outerShdw blurRad="177800" dist="38100" dir="5400000" algn="t" rotWithShape="0">
              <a:srgbClr val="D6B3EB">
                <a:alpha val="40000"/>
              </a:srgbClr>
            </a:outerShdw>
          </a:effectLst>
        </p:spPr>
        <p:txBody>
          <a:bodyPr wrap="square" rtlCol="0">
            <a:spAutoFit/>
          </a:bodyPr>
          <a:lstStyle/>
          <a:p>
            <a:r>
              <a:rPr lang="en-US" sz="6600" dirty="0">
                <a:gradFill flip="none" rotWithShape="1">
                  <a:gsLst>
                    <a:gs pos="0">
                      <a:srgbClr val="649BF6"/>
                    </a:gs>
                    <a:gs pos="100000">
                      <a:srgbClr val="B534EE"/>
                    </a:gs>
                  </a:gsLst>
                  <a:lin ang="0" scaled="1"/>
                  <a:tileRect/>
                </a:gradFill>
                <a:latin typeface="SF Compact Rounded Black" panose="02000000000000000000" pitchFamily="50" charset="0"/>
              </a:rPr>
              <a:t>Overview</a:t>
            </a:r>
            <a:endParaRPr lang="vi-VN" sz="6600" dirty="0">
              <a:gradFill flip="none" rotWithShape="1">
                <a:gsLst>
                  <a:gs pos="0">
                    <a:srgbClr val="649BF6"/>
                  </a:gs>
                  <a:gs pos="100000">
                    <a:srgbClr val="B534EE"/>
                  </a:gs>
                </a:gsLst>
                <a:lin ang="0" scaled="1"/>
                <a:tileRect/>
              </a:gradFill>
            </a:endParaRPr>
          </a:p>
        </p:txBody>
      </p:sp>
      <p:sp>
        <p:nvSpPr>
          <p:cNvPr id="3" name="TextBox 2">
            <a:extLst>
              <a:ext uri="{FF2B5EF4-FFF2-40B4-BE49-F238E27FC236}">
                <a16:creationId xmlns:a16="http://schemas.microsoft.com/office/drawing/2014/main" id="{B1952E5F-EAAA-E3BE-463C-ACBFEA55C327}"/>
              </a:ext>
            </a:extLst>
          </p:cNvPr>
          <p:cNvSpPr txBox="1"/>
          <p:nvPr/>
        </p:nvSpPr>
        <p:spPr>
          <a:xfrm>
            <a:off x="6230922" y="1776718"/>
            <a:ext cx="4308742"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and How It works</a:t>
            </a:r>
            <a:endParaRPr lang="vi-VN" sz="2400" dirty="0">
              <a:solidFill>
                <a:schemeClr val="bg1"/>
              </a:solidFill>
              <a:latin typeface="SF Compact Display Black" panose="02000000000000000000" pitchFamily="50" charset="0"/>
            </a:endParaRPr>
          </a:p>
        </p:txBody>
      </p:sp>
      <p:sp>
        <p:nvSpPr>
          <p:cNvPr id="6" name="TextBox 5">
            <a:extLst>
              <a:ext uri="{FF2B5EF4-FFF2-40B4-BE49-F238E27FC236}">
                <a16:creationId xmlns:a16="http://schemas.microsoft.com/office/drawing/2014/main" id="{CB826DAB-4EF1-433A-4B6C-FCE690463C3E}"/>
              </a:ext>
            </a:extLst>
          </p:cNvPr>
          <p:cNvSpPr txBox="1"/>
          <p:nvPr/>
        </p:nvSpPr>
        <p:spPr>
          <a:xfrm>
            <a:off x="6230922" y="2674427"/>
            <a:ext cx="4196446"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Encryption Code</a:t>
            </a:r>
            <a:endParaRPr lang="vi-VN" sz="2400" dirty="0">
              <a:solidFill>
                <a:schemeClr val="bg1"/>
              </a:solidFill>
              <a:latin typeface="SF Compact Display Black" panose="02000000000000000000" pitchFamily="50" charset="0"/>
            </a:endParaRPr>
          </a:p>
        </p:txBody>
      </p:sp>
      <p:sp>
        <p:nvSpPr>
          <p:cNvPr id="7" name="TextBox 6">
            <a:extLst>
              <a:ext uri="{FF2B5EF4-FFF2-40B4-BE49-F238E27FC236}">
                <a16:creationId xmlns:a16="http://schemas.microsoft.com/office/drawing/2014/main" id="{243FA69F-F7C7-4D3C-05AE-2D9F34EF9B88}"/>
              </a:ext>
            </a:extLst>
          </p:cNvPr>
          <p:cNvSpPr txBox="1"/>
          <p:nvPr/>
        </p:nvSpPr>
        <p:spPr>
          <a:xfrm>
            <a:off x="6230922" y="4469844"/>
            <a:ext cx="5388992" cy="830997"/>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Implement Hill Cipher into chatting on LAN</a:t>
            </a:r>
            <a:endParaRPr lang="vi-VN" sz="2400" dirty="0">
              <a:solidFill>
                <a:schemeClr val="bg1"/>
              </a:solidFill>
              <a:latin typeface="SF Compact Display Black" panose="02000000000000000000" pitchFamily="50" charset="0"/>
            </a:endParaRPr>
          </a:p>
        </p:txBody>
      </p:sp>
      <p:sp>
        <p:nvSpPr>
          <p:cNvPr id="2" name="TextBox 1">
            <a:extLst>
              <a:ext uri="{FF2B5EF4-FFF2-40B4-BE49-F238E27FC236}">
                <a16:creationId xmlns:a16="http://schemas.microsoft.com/office/drawing/2014/main" id="{C2577C91-B19A-14C6-476D-D874CE81B6B6}"/>
              </a:ext>
            </a:extLst>
          </p:cNvPr>
          <p:cNvSpPr txBox="1"/>
          <p:nvPr/>
        </p:nvSpPr>
        <p:spPr>
          <a:xfrm>
            <a:off x="6230922" y="3572136"/>
            <a:ext cx="4196446" cy="461665"/>
          </a:xfrm>
          <a:prstGeom prst="rect">
            <a:avLst/>
          </a:prstGeom>
          <a:noFill/>
        </p:spPr>
        <p:txBody>
          <a:bodyPr wrap="square" rtlCol="0">
            <a:spAutoFit/>
          </a:bodyPr>
          <a:lstStyle/>
          <a:p>
            <a:r>
              <a:rPr lang="en-US" sz="2400" dirty="0">
                <a:solidFill>
                  <a:schemeClr val="bg1"/>
                </a:solidFill>
                <a:latin typeface="SF Compact Display Black" panose="02000000000000000000" pitchFamily="50" charset="0"/>
              </a:rPr>
              <a:t>Hill Cipher Decryption Code</a:t>
            </a:r>
            <a:endParaRPr lang="vi-VN" sz="2400" dirty="0">
              <a:solidFill>
                <a:schemeClr val="bg1"/>
              </a:solidFill>
              <a:latin typeface="SF Compact Display Black" panose="02000000000000000000" pitchFamily="50" charset="0"/>
            </a:endParaRPr>
          </a:p>
        </p:txBody>
      </p:sp>
      <p:sp>
        <p:nvSpPr>
          <p:cNvPr id="5" name="Rectangle: Rounded Corners 4">
            <a:extLst>
              <a:ext uri="{FF2B5EF4-FFF2-40B4-BE49-F238E27FC236}">
                <a16:creationId xmlns:a16="http://schemas.microsoft.com/office/drawing/2014/main" id="{7AE9F7EE-79CC-57F0-FDAB-D10B2A804FFB}"/>
              </a:ext>
            </a:extLst>
          </p:cNvPr>
          <p:cNvSpPr/>
          <p:nvPr/>
        </p:nvSpPr>
        <p:spPr>
          <a:xfrm>
            <a:off x="271628" y="9192623"/>
            <a:ext cx="5385577" cy="3071953"/>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TextBox 7">
            <a:extLst>
              <a:ext uri="{FF2B5EF4-FFF2-40B4-BE49-F238E27FC236}">
                <a16:creationId xmlns:a16="http://schemas.microsoft.com/office/drawing/2014/main" id="{A764D3AE-18AE-51C7-C486-588D4DC59F96}"/>
              </a:ext>
            </a:extLst>
          </p:cNvPr>
          <p:cNvSpPr txBox="1"/>
          <p:nvPr/>
        </p:nvSpPr>
        <p:spPr>
          <a:xfrm>
            <a:off x="614042" y="9310999"/>
            <a:ext cx="4700747" cy="2677656"/>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Message is checked to ensure that its length is a multiple of the size of the key matrix. If not, the string is appended with an 'X' to ensure that the length of the string is a multiple of the size of the key matrix.</a:t>
            </a:r>
            <a:endParaRPr lang="vi-VN" sz="2400" dirty="0">
              <a:solidFill>
                <a:schemeClr val="bg1">
                  <a:lumMod val="85000"/>
                </a:schemeClr>
              </a:solidFill>
              <a:latin typeface="SF Compact Display" panose="02000000000000000000" pitchFamily="50" charset="0"/>
            </a:endParaRPr>
          </a:p>
        </p:txBody>
      </p:sp>
    </p:spTree>
    <p:extLst>
      <p:ext uri="{BB962C8B-B14F-4D97-AF65-F5344CB8AC3E}">
        <p14:creationId xmlns:p14="http://schemas.microsoft.com/office/powerpoint/2010/main" val="77032621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11214"/>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B93019C9-4335-2D27-BCDF-2A4FAE80EF5C}"/>
              </a:ext>
            </a:extLst>
          </p:cNvPr>
          <p:cNvSpPr/>
          <p:nvPr/>
        </p:nvSpPr>
        <p:spPr>
          <a:xfrm>
            <a:off x="257908" y="189647"/>
            <a:ext cx="3508164" cy="461665"/>
          </a:xfrm>
          <a:prstGeom prst="roundRect">
            <a:avLst/>
          </a:prstGeom>
          <a:solidFill>
            <a:schemeClr val="tx1">
              <a:lumMod val="65000"/>
              <a:lumOff val="3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8" name="TextBox 17">
            <a:extLst>
              <a:ext uri="{FF2B5EF4-FFF2-40B4-BE49-F238E27FC236}">
                <a16:creationId xmlns:a16="http://schemas.microsoft.com/office/drawing/2014/main" id="{A092CAC7-80B1-AFFF-F5E1-5C71CB75194F}"/>
              </a:ext>
            </a:extLst>
          </p:cNvPr>
          <p:cNvSpPr txBox="1"/>
          <p:nvPr/>
        </p:nvSpPr>
        <p:spPr>
          <a:xfrm>
            <a:off x="257908" y="208694"/>
            <a:ext cx="3508164" cy="400110"/>
          </a:xfrm>
          <a:prstGeom prst="rect">
            <a:avLst/>
          </a:prstGeom>
          <a:noFill/>
        </p:spPr>
        <p:txBody>
          <a:bodyPr wrap="square" rtlCol="0">
            <a:spAutoFit/>
          </a:bodyPr>
          <a:lstStyle/>
          <a:p>
            <a:r>
              <a:rPr lang="en-US" sz="2000" dirty="0">
                <a:solidFill>
                  <a:schemeClr val="bg1"/>
                </a:solidFill>
                <a:latin typeface="SF Compact Display Black" panose="02000000000000000000" pitchFamily="50" charset="0"/>
              </a:rPr>
              <a:t>Hill Cipher Encryption Code</a:t>
            </a:r>
            <a:endParaRPr lang="vi-VN" sz="2000" dirty="0">
              <a:solidFill>
                <a:schemeClr val="bg1"/>
              </a:solidFill>
              <a:latin typeface="SF Compact Display Black" panose="02000000000000000000" pitchFamily="50" charset="0"/>
            </a:endParaRPr>
          </a:p>
        </p:txBody>
      </p:sp>
      <p:sp>
        <p:nvSpPr>
          <p:cNvPr id="2" name="Rectangle: Rounded Corners 1">
            <a:extLst>
              <a:ext uri="{FF2B5EF4-FFF2-40B4-BE49-F238E27FC236}">
                <a16:creationId xmlns:a16="http://schemas.microsoft.com/office/drawing/2014/main" id="{5C561028-7C30-8605-D09A-4D955B4864CF}"/>
              </a:ext>
            </a:extLst>
          </p:cNvPr>
          <p:cNvSpPr/>
          <p:nvPr/>
        </p:nvSpPr>
        <p:spPr>
          <a:xfrm>
            <a:off x="271628" y="1993532"/>
            <a:ext cx="5385577" cy="3071953"/>
          </a:xfrm>
          <a:prstGeom prst="roundRect">
            <a:avLst>
              <a:gd name="adj" fmla="val 5017"/>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2">
            <a:extLst>
              <a:ext uri="{FF2B5EF4-FFF2-40B4-BE49-F238E27FC236}">
                <a16:creationId xmlns:a16="http://schemas.microsoft.com/office/drawing/2014/main" id="{E3D56A28-BB1C-E58C-970B-43F0318B49B1}"/>
              </a:ext>
            </a:extLst>
          </p:cNvPr>
          <p:cNvSpPr txBox="1"/>
          <p:nvPr/>
        </p:nvSpPr>
        <p:spPr>
          <a:xfrm>
            <a:off x="614042" y="2111908"/>
            <a:ext cx="4700747" cy="2677656"/>
          </a:xfrm>
          <a:prstGeom prst="rect">
            <a:avLst/>
          </a:prstGeom>
          <a:noFill/>
        </p:spPr>
        <p:txBody>
          <a:bodyPr wrap="square" rtlCol="0">
            <a:spAutoFit/>
          </a:bodyPr>
          <a:lstStyle/>
          <a:p>
            <a:r>
              <a:rPr lang="en-US" sz="2400" dirty="0">
                <a:solidFill>
                  <a:schemeClr val="bg1">
                    <a:lumMod val="85000"/>
                  </a:schemeClr>
                </a:solidFill>
                <a:latin typeface="SF Compact Display" panose="02000000000000000000" pitchFamily="50" charset="0"/>
              </a:rPr>
              <a:t>Message is checked to ensure that its length is a multiple of the size of the key matrix. If not, the string is appended with an 'X' to ensure that the length of the string is a multiple of the size of the key matrix.</a:t>
            </a:r>
            <a:endParaRPr lang="vi-VN" sz="2400" dirty="0">
              <a:solidFill>
                <a:schemeClr val="bg1">
                  <a:lumMod val="85000"/>
                </a:schemeClr>
              </a:solidFill>
              <a:latin typeface="SF Compact Display" panose="02000000000000000000" pitchFamily="50" charset="0"/>
            </a:endParaRPr>
          </a:p>
        </p:txBody>
      </p:sp>
      <p:sp>
        <p:nvSpPr>
          <p:cNvPr id="4" name="TextBox 3">
            <a:extLst>
              <a:ext uri="{FF2B5EF4-FFF2-40B4-BE49-F238E27FC236}">
                <a16:creationId xmlns:a16="http://schemas.microsoft.com/office/drawing/2014/main" id="{E54F9102-E52A-4727-74FC-8EEF2EF62A18}"/>
              </a:ext>
            </a:extLst>
          </p:cNvPr>
          <p:cNvSpPr txBox="1"/>
          <p:nvPr/>
        </p:nvSpPr>
        <p:spPr>
          <a:xfrm>
            <a:off x="8866909" y="941213"/>
            <a:ext cx="2200002" cy="461665"/>
          </a:xfrm>
          <a:prstGeom prst="rect">
            <a:avLst/>
          </a:prstGeom>
          <a:noFill/>
        </p:spPr>
        <p:txBody>
          <a:bodyPr wrap="square" rtlCol="0">
            <a:spAutoFit/>
          </a:bodyPr>
          <a:lstStyle/>
          <a:p>
            <a:r>
              <a:rPr lang="en-US" sz="2400" b="1" dirty="0">
                <a:solidFill>
                  <a:schemeClr val="bg1">
                    <a:lumMod val="85000"/>
                  </a:schemeClr>
                </a:solidFill>
                <a:latin typeface="SF Compact Display" panose="02000000000000000000" pitchFamily="50" charset="0"/>
              </a:rPr>
              <a:t>ACT</a:t>
            </a:r>
            <a:endParaRPr lang="vi-VN" sz="2400" b="1" dirty="0">
              <a:solidFill>
                <a:schemeClr val="bg1">
                  <a:lumMod val="85000"/>
                </a:schemeClr>
              </a:solidFill>
              <a:latin typeface="SF Compact Display" panose="02000000000000000000" pitchFamily="50" charset="0"/>
            </a:endParaRPr>
          </a:p>
        </p:txBody>
      </p:sp>
      <p:sp>
        <p:nvSpPr>
          <p:cNvPr id="5" name="TextBox 4">
            <a:extLst>
              <a:ext uri="{FF2B5EF4-FFF2-40B4-BE49-F238E27FC236}">
                <a16:creationId xmlns:a16="http://schemas.microsoft.com/office/drawing/2014/main" id="{98C6FC12-DB52-6957-284A-6936A16E212C}"/>
              </a:ext>
            </a:extLst>
          </p:cNvPr>
          <p:cNvSpPr txBox="1"/>
          <p:nvPr/>
        </p:nvSpPr>
        <p:spPr>
          <a:xfrm>
            <a:off x="7065820" y="941213"/>
            <a:ext cx="1801089"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MESSAGE:</a:t>
            </a:r>
          </a:p>
        </p:txBody>
      </p:sp>
      <p:sp>
        <p:nvSpPr>
          <p:cNvPr id="6" name="TextBox 5">
            <a:extLst>
              <a:ext uri="{FF2B5EF4-FFF2-40B4-BE49-F238E27FC236}">
                <a16:creationId xmlns:a16="http://schemas.microsoft.com/office/drawing/2014/main" id="{B1E2A5D3-FB3F-8F94-C1FE-619723263184}"/>
              </a:ext>
            </a:extLst>
          </p:cNvPr>
          <p:cNvSpPr txBox="1"/>
          <p:nvPr/>
        </p:nvSpPr>
        <p:spPr>
          <a:xfrm>
            <a:off x="7065820" y="1628507"/>
            <a:ext cx="872835"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KEY:</a:t>
            </a:r>
          </a:p>
        </p:txBody>
      </p:sp>
      <p:cxnSp>
        <p:nvCxnSpPr>
          <p:cNvPr id="20" name="Straight Connector 19">
            <a:extLst>
              <a:ext uri="{FF2B5EF4-FFF2-40B4-BE49-F238E27FC236}">
                <a16:creationId xmlns:a16="http://schemas.microsoft.com/office/drawing/2014/main" id="{EEE2B3E5-0BBA-24CE-5ADC-C00FB20A0D86}"/>
              </a:ext>
            </a:extLst>
          </p:cNvPr>
          <p:cNvCxnSpPr>
            <a:cxnSpLocks/>
          </p:cNvCxnSpPr>
          <p:nvPr/>
        </p:nvCxnSpPr>
        <p:spPr>
          <a:xfrm>
            <a:off x="8376645" y="3793130"/>
            <a:ext cx="1917408"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2BC6134-EDFE-92DC-61AF-A8F3CEA89655}"/>
              </a:ext>
            </a:extLst>
          </p:cNvPr>
          <p:cNvCxnSpPr/>
          <p:nvPr/>
        </p:nvCxnSpPr>
        <p:spPr>
          <a:xfrm>
            <a:off x="9345031" y="3793130"/>
            <a:ext cx="0" cy="996434"/>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CB3D03F-99C6-DB9D-C6A7-6BBEA7B9B43F}"/>
              </a:ext>
            </a:extLst>
          </p:cNvPr>
          <p:cNvSpPr txBox="1"/>
          <p:nvPr/>
        </p:nvSpPr>
        <p:spPr>
          <a:xfrm>
            <a:off x="8979931" y="4879403"/>
            <a:ext cx="730199" cy="369332"/>
          </a:xfrm>
          <a:prstGeom prst="rect">
            <a:avLst/>
          </a:prstGeom>
          <a:noFill/>
        </p:spPr>
        <p:txBody>
          <a:bodyPr wrap="square" rtlCol="0">
            <a:spAutoFit/>
          </a:bodyPr>
          <a:lstStyle>
            <a:defPPr>
              <a:defRPr lang="vi-VN"/>
            </a:defPPr>
            <a:lvl1pPr>
              <a:defRPr>
                <a:solidFill>
                  <a:schemeClr val="bg1">
                    <a:lumMod val="85000"/>
                  </a:schemeClr>
                </a:solidFill>
                <a:latin typeface="SF Compact Display" panose="02000000000000000000" pitchFamily="50" charset="0"/>
              </a:defRPr>
            </a:lvl1pPr>
          </a:lstStyle>
          <a:p>
            <a:r>
              <a:rPr lang="vi-VN" dirty="0"/>
              <a:t>m = 3</a:t>
            </a:r>
          </a:p>
        </p:txBody>
      </p:sp>
      <p:sp>
        <p:nvSpPr>
          <p:cNvPr id="23" name="TextBox 22">
            <a:extLst>
              <a:ext uri="{FF2B5EF4-FFF2-40B4-BE49-F238E27FC236}">
                <a16:creationId xmlns:a16="http://schemas.microsoft.com/office/drawing/2014/main" id="{6B477070-CA0F-0041-4226-C0388AC23D08}"/>
              </a:ext>
            </a:extLst>
          </p:cNvPr>
          <p:cNvSpPr txBox="1"/>
          <p:nvPr/>
        </p:nvSpPr>
        <p:spPr>
          <a:xfrm>
            <a:off x="7065820" y="5665479"/>
            <a:ext cx="1914111" cy="461665"/>
          </a:xfrm>
          <a:prstGeom prst="rect">
            <a:avLst/>
          </a:prstGeom>
          <a:noFill/>
        </p:spPr>
        <p:txBody>
          <a:bodyPr wrap="square" rtlCol="0">
            <a:spAutoFit/>
          </a:bodyPr>
          <a:lstStyle/>
          <a:p>
            <a:r>
              <a:rPr lang="vi-VN" sz="2400" dirty="0">
                <a:solidFill>
                  <a:srgbClr val="A27BF3"/>
                </a:solidFill>
                <a:latin typeface="SF Compact Display Heavy" panose="02000000000000000000" pitchFamily="50" charset="0"/>
              </a:rPr>
              <a:t>MESSAGE:</a:t>
            </a:r>
          </a:p>
        </p:txBody>
      </p:sp>
      <p:sp>
        <p:nvSpPr>
          <p:cNvPr id="24" name="TextBox 23">
            <a:extLst>
              <a:ext uri="{FF2B5EF4-FFF2-40B4-BE49-F238E27FC236}">
                <a16:creationId xmlns:a16="http://schemas.microsoft.com/office/drawing/2014/main" id="{72908A49-E6FB-4F57-A3E3-DB92ECD78974}"/>
              </a:ext>
            </a:extLst>
          </p:cNvPr>
          <p:cNvSpPr txBox="1"/>
          <p:nvPr/>
        </p:nvSpPr>
        <p:spPr>
          <a:xfrm>
            <a:off x="8866909" y="5665479"/>
            <a:ext cx="843221" cy="461665"/>
          </a:xfrm>
          <a:prstGeom prst="rect">
            <a:avLst/>
          </a:prstGeom>
          <a:noFill/>
        </p:spPr>
        <p:txBody>
          <a:bodyPr wrap="square" rtlCol="0">
            <a:spAutoFit/>
          </a:bodyPr>
          <a:lstStyle/>
          <a:p>
            <a:r>
              <a:rPr lang="en-US" sz="2400" b="1" dirty="0">
                <a:solidFill>
                  <a:schemeClr val="bg1">
                    <a:lumMod val="85000"/>
                  </a:schemeClr>
                </a:solidFill>
                <a:latin typeface="SF Compact Display" panose="02000000000000000000" pitchFamily="50" charset="0"/>
              </a:rPr>
              <a:t>ACT</a:t>
            </a:r>
            <a:endParaRPr lang="vi-VN" sz="2400" b="1" dirty="0">
              <a:solidFill>
                <a:schemeClr val="bg1">
                  <a:lumMod val="85000"/>
                </a:schemeClr>
              </a:solidFill>
              <a:latin typeface="SF Compact Display" panose="02000000000000000000" pitchFamily="50" charset="0"/>
            </a:endParaRPr>
          </a:p>
        </p:txBody>
      </p:sp>
      <p:grpSp>
        <p:nvGrpSpPr>
          <p:cNvPr id="38" name="Group 37">
            <a:extLst>
              <a:ext uri="{FF2B5EF4-FFF2-40B4-BE49-F238E27FC236}">
                <a16:creationId xmlns:a16="http://schemas.microsoft.com/office/drawing/2014/main" id="{80B78D34-BEDD-5BBA-7FB1-9DB66891A7C9}"/>
              </a:ext>
            </a:extLst>
          </p:cNvPr>
          <p:cNvGrpSpPr/>
          <p:nvPr/>
        </p:nvGrpSpPr>
        <p:grpSpPr>
          <a:xfrm>
            <a:off x="8150826" y="1832262"/>
            <a:ext cx="2388407" cy="1811206"/>
            <a:chOff x="2011990" y="3117944"/>
            <a:chExt cx="2388407" cy="1811206"/>
          </a:xfrm>
        </p:grpSpPr>
        <p:sp>
          <p:nvSpPr>
            <p:cNvPr id="26" name="TextBox 25">
              <a:extLst>
                <a:ext uri="{FF2B5EF4-FFF2-40B4-BE49-F238E27FC236}">
                  <a16:creationId xmlns:a16="http://schemas.microsoft.com/office/drawing/2014/main" id="{48382BE3-E212-C7B2-B542-685F8C2A4A39}"/>
                </a:ext>
              </a:extLst>
            </p:cNvPr>
            <p:cNvSpPr txBox="1"/>
            <p:nvPr/>
          </p:nvSpPr>
          <p:spPr>
            <a:xfrm>
              <a:off x="2247490" y="3279215"/>
              <a:ext cx="2719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6</a:t>
              </a:r>
            </a:p>
          </p:txBody>
        </p:sp>
        <p:sp>
          <p:nvSpPr>
            <p:cNvPr id="27" name="TextBox 26">
              <a:extLst>
                <a:ext uri="{FF2B5EF4-FFF2-40B4-BE49-F238E27FC236}">
                  <a16:creationId xmlns:a16="http://schemas.microsoft.com/office/drawing/2014/main" id="{2539A71A-B678-CC79-AAA3-1E56F0A35585}"/>
                </a:ext>
              </a:extLst>
            </p:cNvPr>
            <p:cNvSpPr txBox="1"/>
            <p:nvPr/>
          </p:nvSpPr>
          <p:spPr>
            <a:xfrm>
              <a:off x="2983944" y="3279215"/>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24</a:t>
              </a:r>
            </a:p>
          </p:txBody>
        </p:sp>
        <p:sp>
          <p:nvSpPr>
            <p:cNvPr id="28" name="TextBox 27">
              <a:extLst>
                <a:ext uri="{FF2B5EF4-FFF2-40B4-BE49-F238E27FC236}">
                  <a16:creationId xmlns:a16="http://schemas.microsoft.com/office/drawing/2014/main" id="{A51E14A2-B5AA-D15B-5221-FFE8A843C2DC}"/>
                </a:ext>
              </a:extLst>
            </p:cNvPr>
            <p:cNvSpPr txBox="1"/>
            <p:nvPr/>
          </p:nvSpPr>
          <p:spPr>
            <a:xfrm>
              <a:off x="3720398" y="3279215"/>
              <a:ext cx="331623"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a:t>
              </a:r>
            </a:p>
          </p:txBody>
        </p:sp>
        <p:sp>
          <p:nvSpPr>
            <p:cNvPr id="29" name="TextBox 28">
              <a:extLst>
                <a:ext uri="{FF2B5EF4-FFF2-40B4-BE49-F238E27FC236}">
                  <a16:creationId xmlns:a16="http://schemas.microsoft.com/office/drawing/2014/main" id="{6F562E21-E339-BBB9-18F7-08F0040B780F}"/>
                </a:ext>
              </a:extLst>
            </p:cNvPr>
            <p:cNvSpPr txBox="1"/>
            <p:nvPr/>
          </p:nvSpPr>
          <p:spPr>
            <a:xfrm>
              <a:off x="2247490" y="3838881"/>
              <a:ext cx="444500" cy="369332"/>
            </a:xfrm>
            <a:prstGeom prst="rect">
              <a:avLst/>
            </a:prstGeom>
            <a:noFill/>
          </p:spPr>
          <p:txBody>
            <a:bodyPr wrap="square" rtlCol="0">
              <a:spAutoFit/>
            </a:bodyPr>
            <a:lstStyle/>
            <a:p>
              <a:r>
                <a:rPr lang="vi-VN">
                  <a:solidFill>
                    <a:schemeClr val="bg1"/>
                  </a:solidFill>
                  <a:latin typeface="SF Compact Display Heavy" panose="02000000000000000000" pitchFamily="50" charset="0"/>
                </a:rPr>
                <a:t>13</a:t>
              </a:r>
              <a:endParaRPr lang="vi-VN" dirty="0">
                <a:solidFill>
                  <a:schemeClr val="bg1"/>
                </a:solidFill>
                <a:latin typeface="SF Compact Display Heavy" panose="02000000000000000000" pitchFamily="50" charset="0"/>
              </a:endParaRPr>
            </a:p>
          </p:txBody>
        </p:sp>
        <p:sp>
          <p:nvSpPr>
            <p:cNvPr id="30" name="TextBox 29">
              <a:extLst>
                <a:ext uri="{FF2B5EF4-FFF2-40B4-BE49-F238E27FC236}">
                  <a16:creationId xmlns:a16="http://schemas.microsoft.com/office/drawing/2014/main" id="{374D8717-EB3B-732E-F4A7-6BDCDAEF1105}"/>
                </a:ext>
              </a:extLst>
            </p:cNvPr>
            <p:cNvSpPr txBox="1"/>
            <p:nvPr/>
          </p:nvSpPr>
          <p:spPr>
            <a:xfrm>
              <a:off x="2983944"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16</a:t>
              </a:r>
            </a:p>
          </p:txBody>
        </p:sp>
        <p:sp>
          <p:nvSpPr>
            <p:cNvPr id="31" name="TextBox 30">
              <a:extLst>
                <a:ext uri="{FF2B5EF4-FFF2-40B4-BE49-F238E27FC236}">
                  <a16:creationId xmlns:a16="http://schemas.microsoft.com/office/drawing/2014/main" id="{3E7600BB-0E07-60AD-4A08-8D8C4F2685CD}"/>
                </a:ext>
              </a:extLst>
            </p:cNvPr>
            <p:cNvSpPr txBox="1"/>
            <p:nvPr/>
          </p:nvSpPr>
          <p:spPr>
            <a:xfrm>
              <a:off x="3720398" y="3838881"/>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10</a:t>
              </a:r>
            </a:p>
          </p:txBody>
        </p:sp>
        <p:sp>
          <p:nvSpPr>
            <p:cNvPr id="32" name="TextBox 31">
              <a:extLst>
                <a:ext uri="{FF2B5EF4-FFF2-40B4-BE49-F238E27FC236}">
                  <a16:creationId xmlns:a16="http://schemas.microsoft.com/office/drawing/2014/main" id="{B0E80A40-9BDF-7D61-1901-DF63F3F24C58}"/>
                </a:ext>
              </a:extLst>
            </p:cNvPr>
            <p:cNvSpPr txBox="1"/>
            <p:nvPr/>
          </p:nvSpPr>
          <p:spPr>
            <a:xfrm>
              <a:off x="2247490" y="4398547"/>
              <a:ext cx="462451"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20</a:t>
              </a:r>
            </a:p>
          </p:txBody>
        </p:sp>
        <p:sp>
          <p:nvSpPr>
            <p:cNvPr id="33" name="TextBox 32">
              <a:extLst>
                <a:ext uri="{FF2B5EF4-FFF2-40B4-BE49-F238E27FC236}">
                  <a16:creationId xmlns:a16="http://schemas.microsoft.com/office/drawing/2014/main" id="{942FD8F7-7826-DA63-3016-1C6867C8BD53}"/>
                </a:ext>
              </a:extLst>
            </p:cNvPr>
            <p:cNvSpPr txBox="1"/>
            <p:nvPr/>
          </p:nvSpPr>
          <p:spPr>
            <a:xfrm>
              <a:off x="2983944"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17</a:t>
              </a:r>
            </a:p>
          </p:txBody>
        </p:sp>
        <p:sp>
          <p:nvSpPr>
            <p:cNvPr id="34" name="TextBox 33">
              <a:extLst>
                <a:ext uri="{FF2B5EF4-FFF2-40B4-BE49-F238E27FC236}">
                  <a16:creationId xmlns:a16="http://schemas.microsoft.com/office/drawing/2014/main" id="{D6690099-E8B9-6A1B-BE33-18C38C4278CB}"/>
                </a:ext>
              </a:extLst>
            </p:cNvPr>
            <p:cNvSpPr txBox="1"/>
            <p:nvPr/>
          </p:nvSpPr>
          <p:spPr>
            <a:xfrm>
              <a:off x="3720398" y="4398547"/>
              <a:ext cx="444500" cy="369332"/>
            </a:xfrm>
            <a:prstGeom prst="rect">
              <a:avLst/>
            </a:prstGeom>
            <a:noFill/>
          </p:spPr>
          <p:txBody>
            <a:bodyPr wrap="square" rtlCol="0">
              <a:spAutoFit/>
            </a:bodyPr>
            <a:lstStyle/>
            <a:p>
              <a:r>
                <a:rPr lang="vi-VN" dirty="0">
                  <a:solidFill>
                    <a:schemeClr val="bg1"/>
                  </a:solidFill>
                  <a:latin typeface="SF Compact Display Heavy" panose="02000000000000000000" pitchFamily="50" charset="0"/>
                </a:rPr>
                <a:t>15</a:t>
              </a:r>
            </a:p>
          </p:txBody>
        </p:sp>
        <p:sp>
          <p:nvSpPr>
            <p:cNvPr id="35" name="Double Bracket 34">
              <a:extLst>
                <a:ext uri="{FF2B5EF4-FFF2-40B4-BE49-F238E27FC236}">
                  <a16:creationId xmlns:a16="http://schemas.microsoft.com/office/drawing/2014/main" id="{15D97DF9-EC80-F745-C7FC-846C7CCACC4F}"/>
                </a:ext>
              </a:extLst>
            </p:cNvPr>
            <p:cNvSpPr/>
            <p:nvPr/>
          </p:nvSpPr>
          <p:spPr>
            <a:xfrm>
              <a:off x="2011990" y="3117944"/>
              <a:ext cx="2388407" cy="1811206"/>
            </a:xfrm>
            <a:prstGeom prst="bracketPair">
              <a:avLst>
                <a:gd name="adj" fmla="val 6850"/>
              </a:avLst>
            </a:prstGeom>
            <a:ln w="381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a:p>
          </p:txBody>
        </p:sp>
      </p:grpSp>
      <p:cxnSp>
        <p:nvCxnSpPr>
          <p:cNvPr id="40" name="Straight Connector 39">
            <a:extLst>
              <a:ext uri="{FF2B5EF4-FFF2-40B4-BE49-F238E27FC236}">
                <a16:creationId xmlns:a16="http://schemas.microsoft.com/office/drawing/2014/main" id="{F6AD76F2-B61A-CF24-E556-ABEAFF794F5C}"/>
              </a:ext>
            </a:extLst>
          </p:cNvPr>
          <p:cNvCxnSpPr/>
          <p:nvPr/>
        </p:nvCxnSpPr>
        <p:spPr>
          <a:xfrm>
            <a:off x="6121730" y="0"/>
            <a:ext cx="0" cy="6858000"/>
          </a:xfrm>
          <a:prstGeom prst="line">
            <a:avLst/>
          </a:prstGeom>
          <a:ln w="25400">
            <a:solidFill>
              <a:srgbClr val="D9D9D9"/>
            </a:solidFill>
            <a:prstDash val="dash"/>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D2BB3A7-FE23-0330-3622-8B9C5C854C22}"/>
              </a:ext>
            </a:extLst>
          </p:cNvPr>
          <p:cNvSpPr txBox="1"/>
          <p:nvPr/>
        </p:nvSpPr>
        <p:spPr>
          <a:xfrm>
            <a:off x="8859927" y="941213"/>
            <a:ext cx="700371" cy="461665"/>
          </a:xfrm>
          <a:prstGeom prst="rect">
            <a:avLst/>
          </a:prstGeom>
          <a:noFill/>
        </p:spPr>
        <p:txBody>
          <a:bodyPr wrap="square" rtlCol="0">
            <a:spAutoFit/>
          </a:bodyPr>
          <a:lstStyle/>
          <a:p>
            <a:r>
              <a:rPr lang="en-US" sz="2400" b="1" dirty="0">
                <a:solidFill>
                  <a:schemeClr val="bg1">
                    <a:lumMod val="85000"/>
                  </a:schemeClr>
                </a:solidFill>
                <a:latin typeface="SF Compact Display" panose="02000000000000000000" pitchFamily="50" charset="0"/>
              </a:rPr>
              <a:t>AC</a:t>
            </a:r>
            <a:endParaRPr lang="vi-VN" sz="2400" b="1" dirty="0">
              <a:solidFill>
                <a:schemeClr val="bg1">
                  <a:lumMod val="85000"/>
                </a:schemeClr>
              </a:solidFill>
              <a:latin typeface="SF Compact Display" panose="02000000000000000000" pitchFamily="50" charset="0"/>
            </a:endParaRPr>
          </a:p>
        </p:txBody>
      </p:sp>
      <p:sp>
        <p:nvSpPr>
          <p:cNvPr id="43" name="TextBox 42">
            <a:extLst>
              <a:ext uri="{FF2B5EF4-FFF2-40B4-BE49-F238E27FC236}">
                <a16:creationId xmlns:a16="http://schemas.microsoft.com/office/drawing/2014/main" id="{1720E41A-1F9C-1F71-63FD-5D3E43945A8E}"/>
              </a:ext>
            </a:extLst>
          </p:cNvPr>
          <p:cNvSpPr txBox="1"/>
          <p:nvPr/>
        </p:nvSpPr>
        <p:spPr>
          <a:xfrm>
            <a:off x="8859927" y="5665479"/>
            <a:ext cx="843221" cy="461665"/>
          </a:xfrm>
          <a:prstGeom prst="rect">
            <a:avLst/>
          </a:prstGeom>
          <a:noFill/>
        </p:spPr>
        <p:txBody>
          <a:bodyPr wrap="square" rtlCol="0">
            <a:spAutoFit/>
          </a:bodyPr>
          <a:lstStyle/>
          <a:p>
            <a:r>
              <a:rPr lang="en-US" sz="2400" b="1" dirty="0">
                <a:solidFill>
                  <a:schemeClr val="bg1">
                    <a:lumMod val="85000"/>
                  </a:schemeClr>
                </a:solidFill>
                <a:latin typeface="SF Compact Display" panose="02000000000000000000" pitchFamily="50" charset="0"/>
              </a:rPr>
              <a:t>ACX</a:t>
            </a:r>
            <a:endParaRPr lang="vi-VN" sz="2400" b="1" dirty="0">
              <a:solidFill>
                <a:schemeClr val="bg1">
                  <a:lumMod val="85000"/>
                </a:schemeClr>
              </a:solidFill>
              <a:latin typeface="SF Compact Display" panose="02000000000000000000" pitchFamily="50" charset="0"/>
            </a:endParaRPr>
          </a:p>
        </p:txBody>
      </p:sp>
    </p:spTree>
    <p:extLst>
      <p:ext uri="{BB962C8B-B14F-4D97-AF65-F5344CB8AC3E}">
        <p14:creationId xmlns:p14="http://schemas.microsoft.com/office/powerpoint/2010/main" val="88561418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fade">
                                      <p:cBhvr>
                                        <p:cTn id="21" dur="500"/>
                                        <p:tgtEl>
                                          <p:spTgt spid="38"/>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37" fill="hold"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barn(outVertical)">
                                      <p:cBhvr>
                                        <p:cTn id="26" dur="500"/>
                                        <p:tgtEl>
                                          <p:spTgt spid="20"/>
                                        </p:tgtEl>
                                      </p:cBhvr>
                                    </p:animEffect>
                                  </p:childTnLst>
                                </p:cTn>
                              </p:par>
                              <p:par>
                                <p:cTn id="27" presetID="22" presetClass="entr" presetSubtype="1" fill="hold" nodeType="withEffect">
                                  <p:stCondLst>
                                    <p:cond delay="100"/>
                                  </p:stCondLst>
                                  <p:childTnLst>
                                    <p:set>
                                      <p:cBhvr>
                                        <p:cTn id="28" dur="1" fill="hold">
                                          <p:stCondLst>
                                            <p:cond delay="0"/>
                                          </p:stCondLst>
                                        </p:cTn>
                                        <p:tgtEl>
                                          <p:spTgt spid="21"/>
                                        </p:tgtEl>
                                        <p:attrNameLst>
                                          <p:attrName>style.visibility</p:attrName>
                                        </p:attrNameLst>
                                      </p:cBhvr>
                                      <p:to>
                                        <p:strVal val="visible"/>
                                      </p:to>
                                    </p:set>
                                    <p:animEffect transition="in" filter="wipe(up)">
                                      <p:cBhvr>
                                        <p:cTn id="29" dur="500"/>
                                        <p:tgtEl>
                                          <p:spTgt spid="21"/>
                                        </p:tgtEl>
                                      </p:cBhvr>
                                    </p:animEffect>
                                  </p:childTnLst>
                                </p:cTn>
                              </p:par>
                            </p:childTnLst>
                          </p:cTn>
                        </p:par>
                        <p:par>
                          <p:cTn id="30" fill="hold">
                            <p:stCondLst>
                              <p:cond delay="600"/>
                            </p:stCondLst>
                            <p:childTnLst>
                              <p:par>
                                <p:cTn id="31" presetID="10" presetClass="entr" presetSubtype="0"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500"/>
                                        <p:tgtEl>
                                          <p:spTgt spid="24"/>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xit" presetSubtype="0" fill="hold" grpId="1" nodeType="clickEffect">
                                  <p:stCondLst>
                                    <p:cond delay="0"/>
                                  </p:stCondLst>
                                  <p:childTnLst>
                                    <p:animEffect transition="out" filter="fade">
                                      <p:cBhvr>
                                        <p:cTn id="45" dur="500"/>
                                        <p:tgtEl>
                                          <p:spTgt spid="4"/>
                                        </p:tgtEl>
                                      </p:cBhvr>
                                    </p:animEffect>
                                    <p:set>
                                      <p:cBhvr>
                                        <p:cTn id="46" dur="1" fill="hold">
                                          <p:stCondLst>
                                            <p:cond delay="499"/>
                                          </p:stCondLst>
                                        </p:cTn>
                                        <p:tgtEl>
                                          <p:spTgt spid="4"/>
                                        </p:tgtEl>
                                        <p:attrNameLst>
                                          <p:attrName>style.visibility</p:attrName>
                                        </p:attrNameLst>
                                      </p:cBhvr>
                                      <p:to>
                                        <p:strVal val="hidden"/>
                                      </p:to>
                                    </p:set>
                                  </p:childTnLst>
                                </p:cTn>
                              </p:par>
                              <p:par>
                                <p:cTn id="47" presetID="10" presetClass="exit" presetSubtype="0" fill="hold" grpId="1" nodeType="withEffect">
                                  <p:stCondLst>
                                    <p:cond delay="0"/>
                                  </p:stCondLst>
                                  <p:childTnLst>
                                    <p:animEffect transition="out" filter="fade">
                                      <p:cBhvr>
                                        <p:cTn id="48" dur="500"/>
                                        <p:tgtEl>
                                          <p:spTgt spid="24"/>
                                        </p:tgtEl>
                                      </p:cBhvr>
                                    </p:animEffect>
                                    <p:set>
                                      <p:cBhvr>
                                        <p:cTn id="49" dur="1" fill="hold">
                                          <p:stCondLst>
                                            <p:cond delay="499"/>
                                          </p:stCondLst>
                                        </p:cTn>
                                        <p:tgtEl>
                                          <p:spTgt spid="24"/>
                                        </p:tgtEl>
                                        <p:attrNameLst>
                                          <p:attrName>style.visibility</p:attrName>
                                        </p:attrNameLst>
                                      </p:cBhvr>
                                      <p:to>
                                        <p:strVal val="hidden"/>
                                      </p:to>
                                    </p:set>
                                  </p:childTnLst>
                                </p:cTn>
                              </p:par>
                            </p:childTnLst>
                          </p:cTn>
                        </p:par>
                        <p:par>
                          <p:cTn id="50" fill="hold">
                            <p:stCondLst>
                              <p:cond delay="500"/>
                            </p:stCondLst>
                            <p:childTnLst>
                              <p:par>
                                <p:cTn id="51" presetID="10" presetClass="entr" presetSubtype="0" fill="hold" grpId="0" nodeType="afterEffect">
                                  <p:stCondLst>
                                    <p:cond delay="0"/>
                                  </p:stCondLst>
                                  <p:childTnLst>
                                    <p:set>
                                      <p:cBhvr>
                                        <p:cTn id="52" dur="1" fill="hold">
                                          <p:stCondLst>
                                            <p:cond delay="0"/>
                                          </p:stCondLst>
                                        </p:cTn>
                                        <p:tgtEl>
                                          <p:spTgt spid="42"/>
                                        </p:tgtEl>
                                        <p:attrNameLst>
                                          <p:attrName>style.visibility</p:attrName>
                                        </p:attrNameLst>
                                      </p:cBhvr>
                                      <p:to>
                                        <p:strVal val="visible"/>
                                      </p:to>
                                    </p:set>
                                    <p:animEffect transition="in" filter="fade">
                                      <p:cBhvr>
                                        <p:cTn id="53" dur="500"/>
                                        <p:tgtEl>
                                          <p:spTgt spid="4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3"/>
                                        </p:tgtEl>
                                        <p:attrNameLst>
                                          <p:attrName>style.visibility</p:attrName>
                                        </p:attrNameLst>
                                      </p:cBhvr>
                                      <p:to>
                                        <p:strVal val="visible"/>
                                      </p:to>
                                    </p:set>
                                    <p:animEffect transition="in" filter="fade">
                                      <p:cBhvr>
                                        <p:cTn id="56"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6" grpId="0"/>
      <p:bldP spid="22" grpId="0"/>
      <p:bldP spid="23" grpId="0"/>
      <p:bldP spid="24" grpId="0"/>
      <p:bldP spid="24" grpId="1"/>
      <p:bldP spid="42" grpId="0"/>
      <p:bldP spid="4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2027</TotalTime>
  <Words>2138</Words>
  <Application>Microsoft Office PowerPoint</Application>
  <PresentationFormat>Widescreen</PresentationFormat>
  <Paragraphs>794</Paragraphs>
  <Slides>47</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47</vt:i4>
      </vt:variant>
    </vt:vector>
  </HeadingPairs>
  <TitlesOfParts>
    <vt:vector size="58" baseType="lpstr">
      <vt:lpstr>SF Compact Display Black</vt:lpstr>
      <vt:lpstr>SF Compact Display</vt:lpstr>
      <vt:lpstr>SF Compact Display Heavy</vt:lpstr>
      <vt:lpstr>Calibri</vt:lpstr>
      <vt:lpstr>SF Compact Rounded Black</vt:lpstr>
      <vt:lpstr>SF Compact Rounded</vt:lpstr>
      <vt:lpstr>SF Mono</vt:lpstr>
      <vt:lpstr>Calibri Light</vt: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Thanh Dat, Le Thanh Phat;Phan Minh hien</dc:creator>
  <cp:lastModifiedBy>Joi Carrington</cp:lastModifiedBy>
  <cp:revision>201</cp:revision>
  <dcterms:created xsi:type="dcterms:W3CDTF">2023-04-15T03:11:08Z</dcterms:created>
  <dcterms:modified xsi:type="dcterms:W3CDTF">2023-05-07T16:32:20Z</dcterms:modified>
</cp:coreProperties>
</file>

<file path=docProps/thumbnail.jpeg>
</file>